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7" r:id="rId2"/>
    <p:sldId id="1832" r:id="rId3"/>
    <p:sldId id="1833" r:id="rId4"/>
    <p:sldId id="261" r:id="rId5"/>
    <p:sldId id="1834" r:id="rId6"/>
    <p:sldId id="262" r:id="rId7"/>
    <p:sldId id="263" r:id="rId8"/>
    <p:sldId id="1836" r:id="rId9"/>
    <p:sldId id="1853" r:id="rId10"/>
    <p:sldId id="272" r:id="rId11"/>
    <p:sldId id="1839" r:id="rId12"/>
    <p:sldId id="318" r:id="rId13"/>
    <p:sldId id="629" r:id="rId14"/>
    <p:sldId id="1847" r:id="rId15"/>
    <p:sldId id="1848" r:id="rId16"/>
    <p:sldId id="1840" r:id="rId17"/>
    <p:sldId id="1856" r:id="rId18"/>
    <p:sldId id="589" r:id="rId19"/>
    <p:sldId id="1841" r:id="rId20"/>
    <p:sldId id="1852" r:id="rId21"/>
    <p:sldId id="1850" r:id="rId22"/>
    <p:sldId id="1843" r:id="rId23"/>
    <p:sldId id="1819" r:id="rId24"/>
    <p:sldId id="1824" r:id="rId25"/>
    <p:sldId id="1837" r:id="rId26"/>
    <p:sldId id="1851" r:id="rId27"/>
    <p:sldId id="423" r:id="rId28"/>
    <p:sldId id="1858" r:id="rId29"/>
    <p:sldId id="1857" r:id="rId30"/>
    <p:sldId id="1855" r:id="rId3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303B"/>
    <a:srgbClr val="5DA9DD"/>
    <a:srgbClr val="4267B2"/>
    <a:srgbClr val="FEF3D4"/>
    <a:srgbClr val="F8E08E"/>
    <a:srgbClr val="383333"/>
    <a:srgbClr val="C26E68"/>
    <a:srgbClr val="0099D2"/>
    <a:srgbClr val="ED1C24"/>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0" autoAdjust="0"/>
    <p:restoredTop sz="86676"/>
  </p:normalViewPr>
  <p:slideViewPr>
    <p:cSldViewPr snapToGrid="0" snapToObjects="1">
      <p:cViewPr>
        <p:scale>
          <a:sx n="112" d="100"/>
          <a:sy n="112" d="100"/>
        </p:scale>
        <p:origin x="568" y="10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0" d="100"/>
          <a:sy n="60" d="100"/>
        </p:scale>
        <p:origin x="2538"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Users\awirtz\Dropbox\Andrea%20Working%20Files\CCP%20HC3%20Mozambique\Report\Report%20tables_05June201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ropbox\Articles&amp;Papers&amp;Analysis\%250.2019_USAID_ASPIRES\DREAMS%20paper%20Fig%20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3691214005029"/>
          <c:y val="3.0161913556430699E-2"/>
          <c:w val="0.49309925282926698"/>
          <c:h val="0.78072116120560398"/>
        </c:manualLayout>
      </c:layout>
      <c:barChart>
        <c:barDir val="bar"/>
        <c:grouping val="clustered"/>
        <c:varyColors val="0"/>
        <c:ser>
          <c:idx val="0"/>
          <c:order val="0"/>
          <c:tx>
            <c:v>Men</c:v>
          </c:tx>
          <c:spPr>
            <a:solidFill>
              <a:schemeClr val="accent1"/>
            </a:solidFill>
            <a:ln>
              <a:noFill/>
            </a:ln>
            <a:effectLst/>
          </c:spPr>
          <c:invertIfNegative val="0"/>
          <c:dLbls>
            <c:dLbl>
              <c:idx val="1"/>
              <c:layout>
                <c:manualLayout>
                  <c:x val="7.4626865671641096E-3"/>
                  <c:y val="3.36700336700336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34-44DE-A04E-EC3401D433A4}"/>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'Fg Sawa Cov by gender'!$A$5:$A$13</c:f>
              <c:strCache>
                <c:ptCount val="9"/>
                <c:pt idx="0">
                  <c:v>Secondary exposure to Positive Prevention*</c:v>
                </c:pt>
                <c:pt idx="1">
                  <c:v>Secondary exposure to Community Dialogues</c:v>
                </c:pt>
                <c:pt idx="2">
                  <c:v>Secondary exposure to radio program*</c:v>
                </c:pt>
                <c:pt idx="3">
                  <c:v>Any primary exposure to Sawa Sawa (radio, CD, PP, or test campaign)</c:v>
                </c:pt>
                <c:pt idx="4">
                  <c:v>HIV testing campaign</c:v>
                </c:pt>
                <c:pt idx="5">
                  <c:v>Community Dialogues (men only)</c:v>
                </c:pt>
                <c:pt idx="6">
                  <c:v>Community Dialogue (male and female )</c:v>
                </c:pt>
                <c:pt idx="7">
                  <c:v>Positive Prevention groups</c:v>
                </c:pt>
                <c:pt idx="8">
                  <c:v>Radio programs*</c:v>
                </c:pt>
              </c:strCache>
            </c:strRef>
          </c:cat>
          <c:val>
            <c:numRef>
              <c:f>'Fg Sawa Cov by gender'!$C$5:$C$13</c:f>
              <c:numCache>
                <c:formatCode>0.0</c:formatCode>
                <c:ptCount val="9"/>
                <c:pt idx="0">
                  <c:v>48.7</c:v>
                </c:pt>
                <c:pt idx="1">
                  <c:v>21.6</c:v>
                </c:pt>
                <c:pt idx="2">
                  <c:v>12.7</c:v>
                </c:pt>
                <c:pt idx="3">
                  <c:v>60</c:v>
                </c:pt>
                <c:pt idx="4">
                  <c:v>14.7</c:v>
                </c:pt>
                <c:pt idx="5">
                  <c:v>7.6</c:v>
                </c:pt>
                <c:pt idx="6">
                  <c:v>31.9</c:v>
                </c:pt>
                <c:pt idx="7">
                  <c:v>10.9</c:v>
                </c:pt>
                <c:pt idx="8">
                  <c:v>43.2</c:v>
                </c:pt>
              </c:numCache>
            </c:numRef>
          </c:val>
          <c:extLst>
            <c:ext xmlns:c16="http://schemas.microsoft.com/office/drawing/2014/chart" uri="{C3380CC4-5D6E-409C-BE32-E72D297353CC}">
              <c16:uniqueId val="{00000001-C234-44DE-A04E-EC3401D433A4}"/>
            </c:ext>
          </c:extLst>
        </c:ser>
        <c:ser>
          <c:idx val="1"/>
          <c:order val="1"/>
          <c:tx>
            <c:v>Women</c:v>
          </c:tx>
          <c:spPr>
            <a:solidFill>
              <a:schemeClr val="accent2"/>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2-C234-44DE-A04E-EC3401D433A4}"/>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'Fg Sawa Cov by gender'!$A$5:$A$13</c:f>
              <c:strCache>
                <c:ptCount val="9"/>
                <c:pt idx="0">
                  <c:v>Secondary exposure to Positive Prevention*</c:v>
                </c:pt>
                <c:pt idx="1">
                  <c:v>Secondary exposure to Community Dialogues</c:v>
                </c:pt>
                <c:pt idx="2">
                  <c:v>Secondary exposure to radio program*</c:v>
                </c:pt>
                <c:pt idx="3">
                  <c:v>Any primary exposure to Sawa Sawa (radio, CD, PP, or test campaign)</c:v>
                </c:pt>
                <c:pt idx="4">
                  <c:v>HIV testing campaign</c:v>
                </c:pt>
                <c:pt idx="5">
                  <c:v>Community Dialogues (men only)</c:v>
                </c:pt>
                <c:pt idx="6">
                  <c:v>Community Dialogue (male and female )</c:v>
                </c:pt>
                <c:pt idx="7">
                  <c:v>Positive Prevention groups</c:v>
                </c:pt>
                <c:pt idx="8">
                  <c:v>Radio programs*</c:v>
                </c:pt>
              </c:strCache>
            </c:strRef>
          </c:cat>
          <c:val>
            <c:numRef>
              <c:f>'Fg Sawa Cov by gender'!$E$5:$E$13</c:f>
              <c:numCache>
                <c:formatCode>0.0</c:formatCode>
                <c:ptCount val="9"/>
                <c:pt idx="0">
                  <c:v>27.3</c:v>
                </c:pt>
                <c:pt idx="1">
                  <c:v>20.3</c:v>
                </c:pt>
                <c:pt idx="2">
                  <c:v>29.5</c:v>
                </c:pt>
                <c:pt idx="3">
                  <c:v>62.8</c:v>
                </c:pt>
                <c:pt idx="4">
                  <c:v>17.7</c:v>
                </c:pt>
                <c:pt idx="5">
                  <c:v>0</c:v>
                </c:pt>
                <c:pt idx="6">
                  <c:v>35</c:v>
                </c:pt>
                <c:pt idx="7">
                  <c:v>18.899999999999999</c:v>
                </c:pt>
                <c:pt idx="8">
                  <c:v>54.6</c:v>
                </c:pt>
              </c:numCache>
            </c:numRef>
          </c:val>
          <c:extLst>
            <c:ext xmlns:c16="http://schemas.microsoft.com/office/drawing/2014/chart" uri="{C3380CC4-5D6E-409C-BE32-E72D297353CC}">
              <c16:uniqueId val="{00000003-C234-44DE-A04E-EC3401D433A4}"/>
            </c:ext>
          </c:extLst>
        </c:ser>
        <c:dLbls>
          <c:dLblPos val="outEnd"/>
          <c:showLegendKey val="0"/>
          <c:showVal val="1"/>
          <c:showCatName val="0"/>
          <c:showSerName val="0"/>
          <c:showPercent val="0"/>
          <c:showBubbleSize val="0"/>
        </c:dLbls>
        <c:gapWidth val="182"/>
        <c:axId val="2094043272"/>
        <c:axId val="2094039592"/>
      </c:barChart>
      <c:catAx>
        <c:axId val="2094043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94039592"/>
        <c:crosses val="autoZero"/>
        <c:auto val="1"/>
        <c:lblAlgn val="ctr"/>
        <c:lblOffset val="100"/>
        <c:noMultiLvlLbl val="0"/>
      </c:catAx>
      <c:valAx>
        <c:axId val="20940395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b="1"/>
                  <a:t>Percent (%)</a:t>
                </a:r>
              </a:p>
            </c:rich>
          </c:tx>
          <c:layout>
            <c:manualLayout>
              <c:xMode val="edge"/>
              <c:yMode val="edge"/>
              <c:x val="0.67602406930071701"/>
              <c:y val="0.87957451190920599"/>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94043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Sheet1!$B$14</c:f>
              <c:strCache>
                <c:ptCount val="1"/>
                <c:pt idx="0">
                  <c:v>Male</c:v>
                </c:pt>
              </c:strCache>
            </c:strRef>
          </c:tx>
          <c:spPr>
            <a:ln w="44450" cap="rnd">
              <a:solidFill>
                <a:srgbClr val="FF6600"/>
              </a:solidFill>
              <a:round/>
            </a:ln>
            <a:effectLst/>
          </c:spPr>
          <c:marker>
            <c:symbol val="diamond"/>
            <c:size val="10"/>
            <c:spPr>
              <a:solidFill>
                <a:srgbClr val="FF6600"/>
              </a:solidFill>
              <a:ln w="9525">
                <a:solidFill>
                  <a:srgbClr val="FF6600"/>
                </a:solidFill>
              </a:ln>
              <a:effectLst/>
            </c:spPr>
          </c:marker>
          <c:dLbls>
            <c:dLbl>
              <c:idx val="0"/>
              <c:layout>
                <c:manualLayout>
                  <c:x val="1.8055555555555554E-2"/>
                  <c:y val="-1.65484629719182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44-FE4B-B3E4-73F71E18E31F}"/>
                </c:ext>
              </c:extLst>
            </c:dLbl>
            <c:dLbl>
              <c:idx val="1"/>
              <c:layout>
                <c:manualLayout>
                  <c:x val="-1.3888888888888889E-3"/>
                  <c:y val="-4.55082731727752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44-FE4B-B3E4-73F71E18E31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Sheet1!$A$15:$A$17</c:f>
              <c:strCache>
                <c:ptCount val="3"/>
                <c:pt idx="0">
                  <c:v>No access</c:v>
                </c:pt>
                <c:pt idx="1">
                  <c:v>Intermittent access</c:v>
                </c:pt>
                <c:pt idx="2">
                  <c:v>Consistent access</c:v>
                </c:pt>
              </c:strCache>
            </c:strRef>
          </c:cat>
          <c:val>
            <c:numRef>
              <c:f>Sheet1!$B$15:$B$17</c:f>
              <c:numCache>
                <c:formatCode>0.0%</c:formatCode>
                <c:ptCount val="3"/>
                <c:pt idx="0">
                  <c:v>0.1067</c:v>
                </c:pt>
                <c:pt idx="1">
                  <c:v>8.4500000000000006E-2</c:v>
                </c:pt>
                <c:pt idx="2">
                  <c:v>3.8199999999999998E-2</c:v>
                </c:pt>
              </c:numCache>
            </c:numRef>
          </c:val>
          <c:smooth val="0"/>
          <c:extLst>
            <c:ext xmlns:c16="http://schemas.microsoft.com/office/drawing/2014/chart" uri="{C3380CC4-5D6E-409C-BE32-E72D297353CC}">
              <c16:uniqueId val="{00000002-FB44-FE4B-B3E4-73F71E18E31F}"/>
            </c:ext>
          </c:extLst>
        </c:ser>
        <c:ser>
          <c:idx val="1"/>
          <c:order val="1"/>
          <c:tx>
            <c:strRef>
              <c:f>Sheet1!$C$14</c:f>
              <c:strCache>
                <c:ptCount val="1"/>
                <c:pt idx="0">
                  <c:v>Female</c:v>
                </c:pt>
              </c:strCache>
            </c:strRef>
          </c:tx>
          <c:spPr>
            <a:ln w="44450" cap="rnd">
              <a:solidFill>
                <a:srgbClr val="7030A0"/>
              </a:solidFill>
              <a:round/>
            </a:ln>
            <a:effectLst/>
          </c:spPr>
          <c:marker>
            <c:symbol val="circle"/>
            <c:size val="10"/>
            <c:spPr>
              <a:solidFill>
                <a:srgbClr val="7030A0"/>
              </a:solidFill>
              <a:ln w="9525">
                <a:solidFill>
                  <a:srgbClr val="7030A0"/>
                </a:solidFill>
              </a:ln>
              <a:effectLst/>
            </c:spPr>
          </c:marker>
          <c:dLbls>
            <c:dLbl>
              <c:idx val="0"/>
              <c:layout>
                <c:manualLayout>
                  <c:x val="-5.0925337632079971E-17"/>
                  <c:y val="6.4125294016183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B44-FE4B-B3E4-73F71E18E31F}"/>
                </c:ext>
              </c:extLst>
            </c:dLbl>
            <c:dLbl>
              <c:idx val="1"/>
              <c:layout>
                <c:manualLayout>
                  <c:x val="-2.7777777777778798E-3"/>
                  <c:y val="6.412529401618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B44-FE4B-B3E4-73F71E18E31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Sheet1!$A$15:$A$17</c:f>
              <c:strCache>
                <c:ptCount val="3"/>
                <c:pt idx="0">
                  <c:v>No access</c:v>
                </c:pt>
                <c:pt idx="1">
                  <c:v>Intermittent access</c:v>
                </c:pt>
                <c:pt idx="2">
                  <c:v>Consistent access</c:v>
                </c:pt>
              </c:strCache>
            </c:strRef>
          </c:cat>
          <c:val>
            <c:numRef>
              <c:f>Sheet1!$C$15:$C$17</c:f>
              <c:numCache>
                <c:formatCode>0.0%</c:formatCode>
                <c:ptCount val="3"/>
                <c:pt idx="0">
                  <c:v>5.8000000000000003E-2</c:v>
                </c:pt>
                <c:pt idx="1">
                  <c:v>5.79E-2</c:v>
                </c:pt>
                <c:pt idx="2">
                  <c:v>4.8800000000000003E-2</c:v>
                </c:pt>
              </c:numCache>
            </c:numRef>
          </c:val>
          <c:smooth val="0"/>
          <c:extLst>
            <c:ext xmlns:c16="http://schemas.microsoft.com/office/drawing/2014/chart" uri="{C3380CC4-5D6E-409C-BE32-E72D297353CC}">
              <c16:uniqueId val="{00000005-FB44-FE4B-B3E4-73F71E18E31F}"/>
            </c:ext>
          </c:extLst>
        </c:ser>
        <c:dLbls>
          <c:showLegendKey val="0"/>
          <c:showVal val="0"/>
          <c:showCatName val="0"/>
          <c:showSerName val="0"/>
          <c:showPercent val="0"/>
          <c:showBubbleSize val="0"/>
        </c:dLbls>
        <c:marker val="1"/>
        <c:smooth val="0"/>
        <c:axId val="-991371408"/>
        <c:axId val="-991378480"/>
      </c:lineChart>
      <c:catAx>
        <c:axId val="-991371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991378480"/>
        <c:crosses val="autoZero"/>
        <c:auto val="1"/>
        <c:lblAlgn val="ctr"/>
        <c:lblOffset val="100"/>
        <c:noMultiLvlLbl val="0"/>
      </c:catAx>
      <c:valAx>
        <c:axId val="-99137848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991371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Public Policy</c:v>
                </c:pt>
                <c:pt idx="1">
                  <c:v>Community</c:v>
                </c:pt>
                <c:pt idx="2">
                  <c:v>Organizational</c:v>
                </c:pt>
                <c:pt idx="3">
                  <c:v>Interpersonal</c:v>
                </c:pt>
                <c:pt idx="4">
                  <c:v>Individual</c:v>
                </c:pt>
              </c:strCache>
            </c:strRef>
          </c:cat>
          <c:val>
            <c:numRef>
              <c:f>Sheet1!$B$2:$B$6</c:f>
              <c:numCache>
                <c:formatCode>0%</c:formatCode>
                <c:ptCount val="5"/>
                <c:pt idx="0">
                  <c:v>0.03</c:v>
                </c:pt>
                <c:pt idx="1">
                  <c:v>0.38</c:v>
                </c:pt>
                <c:pt idx="2">
                  <c:v>0.21</c:v>
                </c:pt>
                <c:pt idx="3">
                  <c:v>0.48</c:v>
                </c:pt>
                <c:pt idx="4">
                  <c:v>0.79</c:v>
                </c:pt>
              </c:numCache>
            </c:numRef>
          </c:val>
          <c:extLst>
            <c:ext xmlns:c16="http://schemas.microsoft.com/office/drawing/2014/chart" uri="{C3380CC4-5D6E-409C-BE32-E72D297353CC}">
              <c16:uniqueId val="{00000000-EDD3-484C-A404-0473867CF0FB}"/>
            </c:ext>
          </c:extLst>
        </c:ser>
        <c:dLbls>
          <c:showLegendKey val="0"/>
          <c:showVal val="0"/>
          <c:showCatName val="0"/>
          <c:showSerName val="0"/>
          <c:showPercent val="0"/>
          <c:showBubbleSize val="0"/>
        </c:dLbls>
        <c:gapWidth val="219"/>
        <c:overlap val="-27"/>
        <c:axId val="1777553503"/>
        <c:axId val="1945123823"/>
      </c:barChart>
      <c:catAx>
        <c:axId val="1777553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45123823"/>
        <c:crosses val="autoZero"/>
        <c:auto val="1"/>
        <c:lblAlgn val="ctr"/>
        <c:lblOffset val="100"/>
        <c:noMultiLvlLbl val="0"/>
      </c:catAx>
      <c:valAx>
        <c:axId val="19451238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775535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hyperlink" Target="https://www.pexels.com/photo/jetty-feet-sign-wooden-128299/" TargetMode="External"/><Relationship Id="rId1" Type="http://schemas.openxmlformats.org/officeDocument/2006/relationships/image" Target="../media/image19.jpe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hyperlink" Target="https://www.pexels.com/photo/jetty-feet-sign-wooden-128299/" TargetMode="External"/><Relationship Id="rId1" Type="http://schemas.openxmlformats.org/officeDocument/2006/relationships/image" Target="../media/image19.jpe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DDFCBB-A296-4BA7-94F4-5D5B9195E787}"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8830409B-DB35-4FFA-B188-7A4D98DC8534}">
      <dgm:prSet phldrT="[Text]"/>
      <dgm:spPr>
        <a:solidFill>
          <a:schemeClr val="bg2"/>
        </a:solidFill>
      </dgm:spPr>
      <dgm:t>
        <a:bodyPr/>
        <a:lstStyle/>
        <a:p>
          <a:endParaRPr lang="en-US" dirty="0">
            <a:solidFill>
              <a:schemeClr val="accent6">
                <a:lumMod val="60000"/>
                <a:lumOff val="40000"/>
              </a:schemeClr>
            </a:solidFill>
          </a:endParaRPr>
        </a:p>
      </dgm:t>
    </dgm:pt>
    <dgm:pt modelId="{92499064-FC18-46D9-8079-598FE8436BD9}" type="parTrans" cxnId="{BB3A8DDE-EF72-4980-8728-28ED991640E5}">
      <dgm:prSet/>
      <dgm:spPr/>
      <dgm:t>
        <a:bodyPr/>
        <a:lstStyle/>
        <a:p>
          <a:endParaRPr lang="en-US"/>
        </a:p>
      </dgm:t>
    </dgm:pt>
    <dgm:pt modelId="{3853B103-15A7-431B-91A8-2498EBD9AEAF}" type="sibTrans" cxnId="{BB3A8DDE-EF72-4980-8728-28ED991640E5}">
      <dgm:prSet/>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46000" r="-46000"/>
          </a:stretch>
        </a:blipFill>
      </dgm:spPr>
      <dgm:t>
        <a:bodyPr/>
        <a:lstStyle/>
        <a:p>
          <a:endParaRPr lang="en-US"/>
        </a:p>
      </dgm:t>
    </dgm:pt>
    <dgm:pt modelId="{F5BFE951-5AF5-451D-8F4B-BC70AEE8BE98}">
      <dgm:prSet phldrT="[Text]"/>
      <dgm:spPr/>
      <dgm:t>
        <a:bodyPr/>
        <a:lstStyle/>
        <a:p>
          <a:r>
            <a:rPr lang="en-US" dirty="0"/>
            <a:t>product designers</a:t>
          </a:r>
        </a:p>
      </dgm:t>
    </dgm:pt>
    <dgm:pt modelId="{47BBE83E-0C3D-45E4-AFD1-8BC2BFB0E013}" type="parTrans" cxnId="{C41944A6-0347-4840-9A0E-AF724B28B675}">
      <dgm:prSet/>
      <dgm:spPr/>
      <dgm:t>
        <a:bodyPr/>
        <a:lstStyle/>
        <a:p>
          <a:endParaRPr lang="en-US"/>
        </a:p>
      </dgm:t>
    </dgm:pt>
    <dgm:pt modelId="{EF560609-A1C9-44CF-A8E5-0736D6567DB7}" type="sibTrans" cxnId="{C41944A6-0347-4840-9A0E-AF724B28B675}">
      <dgm:prSet/>
      <dgm:spPr/>
      <dgm:t>
        <a:bodyPr/>
        <a:lstStyle/>
        <a:p>
          <a:endParaRPr lang="en-US"/>
        </a:p>
      </dgm:t>
    </dgm:pt>
    <dgm:pt modelId="{F8F5A967-53F8-45F8-A6BE-DA6CDBA4C62E}">
      <dgm:prSet phldrT="[Text]"/>
      <dgm:spPr/>
      <dgm:t>
        <a:bodyPr/>
        <a:lstStyle/>
        <a:p>
          <a:r>
            <a:rPr lang="en-US" dirty="0"/>
            <a:t>film-makers</a:t>
          </a:r>
        </a:p>
      </dgm:t>
    </dgm:pt>
    <dgm:pt modelId="{54B58769-4187-4078-A039-93F2B910523A}" type="parTrans" cxnId="{B0E1B148-B45D-45D5-9DD8-FBC682C998B8}">
      <dgm:prSet/>
      <dgm:spPr/>
      <dgm:t>
        <a:bodyPr/>
        <a:lstStyle/>
        <a:p>
          <a:endParaRPr lang="en-US"/>
        </a:p>
      </dgm:t>
    </dgm:pt>
    <dgm:pt modelId="{EA3E2E9F-C995-4CCA-864D-3967EBC5B219}" type="sibTrans" cxnId="{B0E1B148-B45D-45D5-9DD8-FBC682C998B8}">
      <dgm:prSet/>
      <dgm:spPr/>
      <dgm:t>
        <a:bodyPr/>
        <a:lstStyle/>
        <a:p>
          <a:endParaRPr lang="en-US"/>
        </a:p>
      </dgm:t>
    </dgm:pt>
    <dgm:pt modelId="{1FE3A8E3-07BE-4F75-A56C-577164A89286}">
      <dgm:prSet phldrT="[Text]"/>
      <dgm:spPr/>
      <dgm:t>
        <a:bodyPr/>
        <a:lstStyle/>
        <a:p>
          <a:r>
            <a:rPr lang="en-US" dirty="0"/>
            <a:t>survey designers</a:t>
          </a:r>
        </a:p>
      </dgm:t>
    </dgm:pt>
    <dgm:pt modelId="{6A56EE46-7AC2-4A90-BD7A-849FDEBD1BF7}" type="parTrans" cxnId="{8EA10078-7494-433F-9F5D-9711C060E301}">
      <dgm:prSet/>
      <dgm:spPr/>
      <dgm:t>
        <a:bodyPr/>
        <a:lstStyle/>
        <a:p>
          <a:endParaRPr lang="en-US"/>
        </a:p>
      </dgm:t>
    </dgm:pt>
    <dgm:pt modelId="{DDB56184-DADB-433F-8D67-1330581D6856}" type="sibTrans" cxnId="{8EA10078-7494-433F-9F5D-9711C060E301}">
      <dgm:prSet/>
      <dgm:spPr/>
      <dgm:t>
        <a:bodyPr/>
        <a:lstStyle/>
        <a:p>
          <a:endParaRPr lang="en-US"/>
        </a:p>
      </dgm:t>
    </dgm:pt>
    <dgm:pt modelId="{C4CFB430-C70B-4A5B-BC2C-51001FC791CD}">
      <dgm:prSet phldrT="[Text]"/>
      <dgm:spPr/>
      <dgm:t>
        <a:bodyPr/>
        <a:lstStyle/>
        <a:p>
          <a:r>
            <a:rPr lang="en-US" dirty="0"/>
            <a:t>analysts and interpreters</a:t>
          </a:r>
        </a:p>
      </dgm:t>
    </dgm:pt>
    <dgm:pt modelId="{571ED073-D1D0-47B6-9AFB-B7ED2588F8B6}" type="parTrans" cxnId="{02D8AB48-542C-44B1-8DA4-58BB69ED123F}">
      <dgm:prSet/>
      <dgm:spPr/>
      <dgm:t>
        <a:bodyPr/>
        <a:lstStyle/>
        <a:p>
          <a:endParaRPr lang="en-US"/>
        </a:p>
      </dgm:t>
    </dgm:pt>
    <dgm:pt modelId="{4E468360-F1AE-4E5C-B376-B8C74B86A78E}" type="sibTrans" cxnId="{02D8AB48-542C-44B1-8DA4-58BB69ED123F}">
      <dgm:prSet/>
      <dgm:spPr/>
      <dgm:t>
        <a:bodyPr/>
        <a:lstStyle/>
        <a:p>
          <a:endParaRPr lang="en-US"/>
        </a:p>
      </dgm:t>
    </dgm:pt>
    <dgm:pt modelId="{4180AAF5-5D4D-42D4-899F-E1DAEA0B39DC}" type="pres">
      <dgm:prSet presAssocID="{25DDFCBB-A296-4BA7-94F4-5D5B9195E787}" presName="Name0" presStyleCnt="0">
        <dgm:presLayoutVars>
          <dgm:dir/>
        </dgm:presLayoutVars>
      </dgm:prSet>
      <dgm:spPr/>
    </dgm:pt>
    <dgm:pt modelId="{4A86225F-2680-47E8-81AF-AD8D4A27FBBF}" type="pres">
      <dgm:prSet presAssocID="{3853B103-15A7-431B-91A8-2498EBD9AEAF}" presName="picture_1" presStyleLbl="bgImgPlace1" presStyleIdx="0" presStyleCnt="1" custLinFactNeighborX="-12296" custLinFactNeighborY="5773"/>
      <dgm:spPr/>
    </dgm:pt>
    <dgm:pt modelId="{2BB4E4FB-4310-4D4B-AF7B-D42060BA08E5}" type="pres">
      <dgm:prSet presAssocID="{8830409B-DB35-4FFA-B188-7A4D98DC8534}" presName="text_1" presStyleLbl="node1" presStyleIdx="0" presStyleCnt="0" custScaleY="83678" custLinFactNeighborX="3037" custLinFactNeighborY="7258">
        <dgm:presLayoutVars>
          <dgm:bulletEnabled val="1"/>
        </dgm:presLayoutVars>
      </dgm:prSet>
      <dgm:spPr/>
    </dgm:pt>
    <dgm:pt modelId="{AF52784A-7030-49AC-964C-3D9F86FF8737}" type="pres">
      <dgm:prSet presAssocID="{25DDFCBB-A296-4BA7-94F4-5D5B9195E787}" presName="linV" presStyleCnt="0"/>
      <dgm:spPr/>
    </dgm:pt>
    <dgm:pt modelId="{6F9A778D-2F3D-4FCF-B948-8AF6B85803B0}" type="pres">
      <dgm:prSet presAssocID="{F5BFE951-5AF5-451D-8F4B-BC70AEE8BE98}" presName="pair" presStyleCnt="0"/>
      <dgm:spPr/>
    </dgm:pt>
    <dgm:pt modelId="{890C30CB-58D5-422D-8F7C-55EEA2F05DA7}" type="pres">
      <dgm:prSet presAssocID="{F5BFE951-5AF5-451D-8F4B-BC70AEE8BE98}" presName="spaceH" presStyleLbl="node1" presStyleIdx="0" presStyleCnt="0"/>
      <dgm:spPr/>
    </dgm:pt>
    <dgm:pt modelId="{63962E15-7E35-4F5D-BA52-73A28B301AEE}" type="pres">
      <dgm:prSet presAssocID="{F5BFE951-5AF5-451D-8F4B-BC70AEE8BE98}" presName="desPictures" presStyleLbl="alignImgPlace1" presStyleIdx="0"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oup brainstorm"/>
        </a:ext>
      </dgm:extLst>
    </dgm:pt>
    <dgm:pt modelId="{38D82EC1-E176-4DB5-9E08-89838555A6DD}" type="pres">
      <dgm:prSet presAssocID="{F5BFE951-5AF5-451D-8F4B-BC70AEE8BE98}" presName="desTextWrapper" presStyleCnt="0"/>
      <dgm:spPr/>
    </dgm:pt>
    <dgm:pt modelId="{5A77E19C-BE44-4D5E-8877-FD66B994B9AB}" type="pres">
      <dgm:prSet presAssocID="{F5BFE951-5AF5-451D-8F4B-BC70AEE8BE98}" presName="desText" presStyleLbl="revTx" presStyleIdx="0" presStyleCnt="4">
        <dgm:presLayoutVars>
          <dgm:bulletEnabled val="1"/>
        </dgm:presLayoutVars>
      </dgm:prSet>
      <dgm:spPr/>
    </dgm:pt>
    <dgm:pt modelId="{D0157096-F726-4A49-836D-57904457CAC1}" type="pres">
      <dgm:prSet presAssocID="{EF560609-A1C9-44CF-A8E5-0736D6567DB7}" presName="spaceV" presStyleCnt="0"/>
      <dgm:spPr/>
    </dgm:pt>
    <dgm:pt modelId="{C8F2DC8B-5797-4CF1-89A2-41FFF1AE205F}" type="pres">
      <dgm:prSet presAssocID="{F8F5A967-53F8-45F8-A6BE-DA6CDBA4C62E}" presName="pair" presStyleCnt="0"/>
      <dgm:spPr/>
    </dgm:pt>
    <dgm:pt modelId="{E8CE06C4-7F84-4832-85C1-451644C7153F}" type="pres">
      <dgm:prSet presAssocID="{F8F5A967-53F8-45F8-A6BE-DA6CDBA4C62E}" presName="spaceH" presStyleLbl="node1" presStyleIdx="0" presStyleCnt="0"/>
      <dgm:spPr/>
    </dgm:pt>
    <dgm:pt modelId="{99149A56-5264-4429-BC22-41C49704478F}" type="pres">
      <dgm:prSet presAssocID="{F8F5A967-53F8-45F8-A6BE-DA6CDBA4C62E}" presName="desPictures" presStyleLbl="alignImgPlace1" presStyleIdx="1"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Video camera"/>
        </a:ext>
      </dgm:extLst>
    </dgm:pt>
    <dgm:pt modelId="{034FE5AD-6E58-4F97-915B-2F2C8ECC216E}" type="pres">
      <dgm:prSet presAssocID="{F8F5A967-53F8-45F8-A6BE-DA6CDBA4C62E}" presName="desTextWrapper" presStyleCnt="0"/>
      <dgm:spPr/>
    </dgm:pt>
    <dgm:pt modelId="{9E112C6E-0AF8-4043-93CD-C9EF583C7FFC}" type="pres">
      <dgm:prSet presAssocID="{F8F5A967-53F8-45F8-A6BE-DA6CDBA4C62E}" presName="desText" presStyleLbl="revTx" presStyleIdx="1" presStyleCnt="4">
        <dgm:presLayoutVars>
          <dgm:bulletEnabled val="1"/>
        </dgm:presLayoutVars>
      </dgm:prSet>
      <dgm:spPr/>
    </dgm:pt>
    <dgm:pt modelId="{71FB91BD-A09C-4D7F-A776-C2A0866B6A65}" type="pres">
      <dgm:prSet presAssocID="{EA3E2E9F-C995-4CCA-864D-3967EBC5B219}" presName="spaceV" presStyleCnt="0"/>
      <dgm:spPr/>
    </dgm:pt>
    <dgm:pt modelId="{EDE1927F-6129-49E4-9502-B1ECE1BB7CF3}" type="pres">
      <dgm:prSet presAssocID="{1FE3A8E3-07BE-4F75-A56C-577164A89286}" presName="pair" presStyleCnt="0"/>
      <dgm:spPr/>
    </dgm:pt>
    <dgm:pt modelId="{4F0B5B3E-0906-46F5-8614-C90BB460CA8D}" type="pres">
      <dgm:prSet presAssocID="{1FE3A8E3-07BE-4F75-A56C-577164A89286}" presName="spaceH" presStyleLbl="node1" presStyleIdx="0" presStyleCnt="0"/>
      <dgm:spPr/>
    </dgm:pt>
    <dgm:pt modelId="{579E6C5E-5626-4B1A-A1F6-AF5547F280AB}" type="pres">
      <dgm:prSet presAssocID="{1FE3A8E3-07BE-4F75-A56C-577164A89286}" presName="desPictures" presStyleLbl="alignImgPlace1" presStyleIdx="2"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lackboard"/>
        </a:ext>
      </dgm:extLst>
    </dgm:pt>
    <dgm:pt modelId="{3675C3F2-0D88-4006-AF61-4A7472F050D6}" type="pres">
      <dgm:prSet presAssocID="{1FE3A8E3-07BE-4F75-A56C-577164A89286}" presName="desTextWrapper" presStyleCnt="0"/>
      <dgm:spPr/>
    </dgm:pt>
    <dgm:pt modelId="{430D5DB7-7503-4643-A468-F8D5CEC3BF00}" type="pres">
      <dgm:prSet presAssocID="{1FE3A8E3-07BE-4F75-A56C-577164A89286}" presName="desText" presStyleLbl="revTx" presStyleIdx="2" presStyleCnt="4">
        <dgm:presLayoutVars>
          <dgm:bulletEnabled val="1"/>
        </dgm:presLayoutVars>
      </dgm:prSet>
      <dgm:spPr/>
    </dgm:pt>
    <dgm:pt modelId="{FD6BD7E2-1114-49EB-A9EC-CC14DF66516E}" type="pres">
      <dgm:prSet presAssocID="{DDB56184-DADB-433F-8D67-1330581D6856}" presName="spaceV" presStyleCnt="0"/>
      <dgm:spPr/>
    </dgm:pt>
    <dgm:pt modelId="{59E6D356-4A13-43FF-8FC4-33DA27A5AE39}" type="pres">
      <dgm:prSet presAssocID="{C4CFB430-C70B-4A5B-BC2C-51001FC791CD}" presName="pair" presStyleCnt="0"/>
      <dgm:spPr/>
    </dgm:pt>
    <dgm:pt modelId="{51B1CF57-0E3C-46F8-B457-453B7FF198E0}" type="pres">
      <dgm:prSet presAssocID="{C4CFB430-C70B-4A5B-BC2C-51001FC791CD}" presName="spaceH" presStyleLbl="node1" presStyleIdx="0" presStyleCnt="0"/>
      <dgm:spPr/>
    </dgm:pt>
    <dgm:pt modelId="{191C19D6-D75A-4FA3-BE40-64F64AE81D05}" type="pres">
      <dgm:prSet presAssocID="{C4CFB430-C70B-4A5B-BC2C-51001FC791CD}" presName="desPictures" presStyleLbl="alignImgPlace1"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Lecturer"/>
        </a:ext>
      </dgm:extLst>
    </dgm:pt>
    <dgm:pt modelId="{8234D43F-EA42-45FD-839E-164A58F95CD6}" type="pres">
      <dgm:prSet presAssocID="{C4CFB430-C70B-4A5B-BC2C-51001FC791CD}" presName="desTextWrapper" presStyleCnt="0"/>
      <dgm:spPr/>
    </dgm:pt>
    <dgm:pt modelId="{4AE81C5D-D191-45B8-8B92-C8A73EB58928}" type="pres">
      <dgm:prSet presAssocID="{C4CFB430-C70B-4A5B-BC2C-51001FC791CD}" presName="desText" presStyleLbl="revTx" presStyleIdx="3" presStyleCnt="4">
        <dgm:presLayoutVars>
          <dgm:bulletEnabled val="1"/>
        </dgm:presLayoutVars>
      </dgm:prSet>
      <dgm:spPr/>
    </dgm:pt>
    <dgm:pt modelId="{D8F44313-8770-4372-B7EF-4D3FC6F4FC8C}" type="pres">
      <dgm:prSet presAssocID="{25DDFCBB-A296-4BA7-94F4-5D5B9195E787}" presName="maxNode" presStyleCnt="0"/>
      <dgm:spPr/>
    </dgm:pt>
    <dgm:pt modelId="{D1060B22-64F6-4374-8C90-FCA83DB3AEC3}" type="pres">
      <dgm:prSet presAssocID="{25DDFCBB-A296-4BA7-94F4-5D5B9195E787}" presName="Name33" presStyleCnt="0"/>
      <dgm:spPr/>
    </dgm:pt>
  </dgm:ptLst>
  <dgm:cxnLst>
    <dgm:cxn modelId="{76ABA109-A8AB-034C-B61A-4E76DE9A0791}" type="presOf" srcId="{C4CFB430-C70B-4A5B-BC2C-51001FC791CD}" destId="{4AE81C5D-D191-45B8-8B92-C8A73EB58928}" srcOrd="0" destOrd="0" presId="urn:microsoft.com/office/officeart/2008/layout/AccentedPicture"/>
    <dgm:cxn modelId="{CFD1C512-8492-2542-88AB-75B7048CB15D}" type="presOf" srcId="{8830409B-DB35-4FFA-B188-7A4D98DC8534}" destId="{2BB4E4FB-4310-4D4B-AF7B-D42060BA08E5}" srcOrd="0" destOrd="0" presId="urn:microsoft.com/office/officeart/2008/layout/AccentedPicture"/>
    <dgm:cxn modelId="{718AB033-14C0-8A42-A163-8B6AAEC9744A}" type="presOf" srcId="{3853B103-15A7-431B-91A8-2498EBD9AEAF}" destId="{4A86225F-2680-47E8-81AF-AD8D4A27FBBF}" srcOrd="0" destOrd="0" presId="urn:microsoft.com/office/officeart/2008/layout/AccentedPicture"/>
    <dgm:cxn modelId="{02D8AB48-542C-44B1-8DA4-58BB69ED123F}" srcId="{25DDFCBB-A296-4BA7-94F4-5D5B9195E787}" destId="{C4CFB430-C70B-4A5B-BC2C-51001FC791CD}" srcOrd="4" destOrd="0" parTransId="{571ED073-D1D0-47B6-9AFB-B7ED2588F8B6}" sibTransId="{4E468360-F1AE-4E5C-B376-B8C74B86A78E}"/>
    <dgm:cxn modelId="{B0E1B148-B45D-45D5-9DD8-FBC682C998B8}" srcId="{25DDFCBB-A296-4BA7-94F4-5D5B9195E787}" destId="{F8F5A967-53F8-45F8-A6BE-DA6CDBA4C62E}" srcOrd="2" destOrd="0" parTransId="{54B58769-4187-4078-A039-93F2B910523A}" sibTransId="{EA3E2E9F-C995-4CCA-864D-3967EBC5B219}"/>
    <dgm:cxn modelId="{1202386D-FA61-934B-9A8E-FA5597AA33C2}" type="presOf" srcId="{F5BFE951-5AF5-451D-8F4B-BC70AEE8BE98}" destId="{5A77E19C-BE44-4D5E-8877-FD66B994B9AB}" srcOrd="0" destOrd="0" presId="urn:microsoft.com/office/officeart/2008/layout/AccentedPicture"/>
    <dgm:cxn modelId="{8EA10078-7494-433F-9F5D-9711C060E301}" srcId="{25DDFCBB-A296-4BA7-94F4-5D5B9195E787}" destId="{1FE3A8E3-07BE-4F75-A56C-577164A89286}" srcOrd="3" destOrd="0" parTransId="{6A56EE46-7AC2-4A90-BD7A-849FDEBD1BF7}" sibTransId="{DDB56184-DADB-433F-8D67-1330581D6856}"/>
    <dgm:cxn modelId="{C41944A6-0347-4840-9A0E-AF724B28B675}" srcId="{25DDFCBB-A296-4BA7-94F4-5D5B9195E787}" destId="{F5BFE951-5AF5-451D-8F4B-BC70AEE8BE98}" srcOrd="1" destOrd="0" parTransId="{47BBE83E-0C3D-45E4-AFD1-8BC2BFB0E013}" sibTransId="{EF560609-A1C9-44CF-A8E5-0736D6567DB7}"/>
    <dgm:cxn modelId="{917ACBCB-9BDE-B446-85F4-08960C20C250}" type="presOf" srcId="{25DDFCBB-A296-4BA7-94F4-5D5B9195E787}" destId="{4180AAF5-5D4D-42D4-899F-E1DAEA0B39DC}" srcOrd="0" destOrd="0" presId="urn:microsoft.com/office/officeart/2008/layout/AccentedPicture"/>
    <dgm:cxn modelId="{58D658D5-1287-DC44-A113-164B85CFD913}" type="presOf" srcId="{F8F5A967-53F8-45F8-A6BE-DA6CDBA4C62E}" destId="{9E112C6E-0AF8-4043-93CD-C9EF583C7FFC}" srcOrd="0" destOrd="0" presId="urn:microsoft.com/office/officeart/2008/layout/AccentedPicture"/>
    <dgm:cxn modelId="{BB3A8DDE-EF72-4980-8728-28ED991640E5}" srcId="{25DDFCBB-A296-4BA7-94F4-5D5B9195E787}" destId="{8830409B-DB35-4FFA-B188-7A4D98DC8534}" srcOrd="0" destOrd="0" parTransId="{92499064-FC18-46D9-8079-598FE8436BD9}" sibTransId="{3853B103-15A7-431B-91A8-2498EBD9AEAF}"/>
    <dgm:cxn modelId="{83F1B5F3-4ECA-B842-9257-56FD35C0CE10}" type="presOf" srcId="{1FE3A8E3-07BE-4F75-A56C-577164A89286}" destId="{430D5DB7-7503-4643-A468-F8D5CEC3BF00}" srcOrd="0" destOrd="0" presId="urn:microsoft.com/office/officeart/2008/layout/AccentedPicture"/>
    <dgm:cxn modelId="{0DCA0034-9837-4A4A-B32D-9B4B73BE9FB7}" type="presParOf" srcId="{4180AAF5-5D4D-42D4-899F-E1DAEA0B39DC}" destId="{4A86225F-2680-47E8-81AF-AD8D4A27FBBF}" srcOrd="0" destOrd="0" presId="urn:microsoft.com/office/officeart/2008/layout/AccentedPicture"/>
    <dgm:cxn modelId="{9E578635-4DFC-B649-AE0B-5E5FDEC2C8B4}" type="presParOf" srcId="{4180AAF5-5D4D-42D4-899F-E1DAEA0B39DC}" destId="{2BB4E4FB-4310-4D4B-AF7B-D42060BA08E5}" srcOrd="1" destOrd="0" presId="urn:microsoft.com/office/officeart/2008/layout/AccentedPicture"/>
    <dgm:cxn modelId="{BB9C390C-AB48-4848-88BA-400CB7239923}" type="presParOf" srcId="{4180AAF5-5D4D-42D4-899F-E1DAEA0B39DC}" destId="{AF52784A-7030-49AC-964C-3D9F86FF8737}" srcOrd="2" destOrd="0" presId="urn:microsoft.com/office/officeart/2008/layout/AccentedPicture"/>
    <dgm:cxn modelId="{B0FDE0AA-7F0D-1D40-BA52-3202B0537470}" type="presParOf" srcId="{AF52784A-7030-49AC-964C-3D9F86FF8737}" destId="{6F9A778D-2F3D-4FCF-B948-8AF6B85803B0}" srcOrd="0" destOrd="0" presId="urn:microsoft.com/office/officeart/2008/layout/AccentedPicture"/>
    <dgm:cxn modelId="{8C8AA742-6001-A346-A584-0DEDC41FB884}" type="presParOf" srcId="{6F9A778D-2F3D-4FCF-B948-8AF6B85803B0}" destId="{890C30CB-58D5-422D-8F7C-55EEA2F05DA7}" srcOrd="0" destOrd="0" presId="urn:microsoft.com/office/officeart/2008/layout/AccentedPicture"/>
    <dgm:cxn modelId="{52F3A9DD-541D-4E49-9400-FCEE6E127920}" type="presParOf" srcId="{6F9A778D-2F3D-4FCF-B948-8AF6B85803B0}" destId="{63962E15-7E35-4F5D-BA52-73A28B301AEE}" srcOrd="1" destOrd="0" presId="urn:microsoft.com/office/officeart/2008/layout/AccentedPicture"/>
    <dgm:cxn modelId="{33765918-E97D-5849-B634-33A4A1CE19C9}" type="presParOf" srcId="{6F9A778D-2F3D-4FCF-B948-8AF6B85803B0}" destId="{38D82EC1-E176-4DB5-9E08-89838555A6DD}" srcOrd="2" destOrd="0" presId="urn:microsoft.com/office/officeart/2008/layout/AccentedPicture"/>
    <dgm:cxn modelId="{6FFFCEE5-C3A1-E74C-84CB-4D6372874DA4}" type="presParOf" srcId="{38D82EC1-E176-4DB5-9E08-89838555A6DD}" destId="{5A77E19C-BE44-4D5E-8877-FD66B994B9AB}" srcOrd="0" destOrd="0" presId="urn:microsoft.com/office/officeart/2008/layout/AccentedPicture"/>
    <dgm:cxn modelId="{58CE83FC-F3BE-1844-B111-5D61A7A93F8F}" type="presParOf" srcId="{AF52784A-7030-49AC-964C-3D9F86FF8737}" destId="{D0157096-F726-4A49-836D-57904457CAC1}" srcOrd="1" destOrd="0" presId="urn:microsoft.com/office/officeart/2008/layout/AccentedPicture"/>
    <dgm:cxn modelId="{64B21408-33BE-7141-8A97-72E40108FA07}" type="presParOf" srcId="{AF52784A-7030-49AC-964C-3D9F86FF8737}" destId="{C8F2DC8B-5797-4CF1-89A2-41FFF1AE205F}" srcOrd="2" destOrd="0" presId="urn:microsoft.com/office/officeart/2008/layout/AccentedPicture"/>
    <dgm:cxn modelId="{AE64E800-2690-D049-887C-AFFFEC58392D}" type="presParOf" srcId="{C8F2DC8B-5797-4CF1-89A2-41FFF1AE205F}" destId="{E8CE06C4-7F84-4832-85C1-451644C7153F}" srcOrd="0" destOrd="0" presId="urn:microsoft.com/office/officeart/2008/layout/AccentedPicture"/>
    <dgm:cxn modelId="{0628D203-D95B-1549-9E53-CC73E5D56D8A}" type="presParOf" srcId="{C8F2DC8B-5797-4CF1-89A2-41FFF1AE205F}" destId="{99149A56-5264-4429-BC22-41C49704478F}" srcOrd="1" destOrd="0" presId="urn:microsoft.com/office/officeart/2008/layout/AccentedPicture"/>
    <dgm:cxn modelId="{A786AF97-5BBC-0A4C-BD2A-AF4292189A4D}" type="presParOf" srcId="{C8F2DC8B-5797-4CF1-89A2-41FFF1AE205F}" destId="{034FE5AD-6E58-4F97-915B-2F2C8ECC216E}" srcOrd="2" destOrd="0" presId="urn:microsoft.com/office/officeart/2008/layout/AccentedPicture"/>
    <dgm:cxn modelId="{8384107D-7081-BD49-9761-A62F98025154}" type="presParOf" srcId="{034FE5AD-6E58-4F97-915B-2F2C8ECC216E}" destId="{9E112C6E-0AF8-4043-93CD-C9EF583C7FFC}" srcOrd="0" destOrd="0" presId="urn:microsoft.com/office/officeart/2008/layout/AccentedPicture"/>
    <dgm:cxn modelId="{F6905477-B646-9943-A216-38F55C8115D9}" type="presParOf" srcId="{AF52784A-7030-49AC-964C-3D9F86FF8737}" destId="{71FB91BD-A09C-4D7F-A776-C2A0866B6A65}" srcOrd="3" destOrd="0" presId="urn:microsoft.com/office/officeart/2008/layout/AccentedPicture"/>
    <dgm:cxn modelId="{805D9848-B968-4941-A063-CC7A82004A59}" type="presParOf" srcId="{AF52784A-7030-49AC-964C-3D9F86FF8737}" destId="{EDE1927F-6129-49E4-9502-B1ECE1BB7CF3}" srcOrd="4" destOrd="0" presId="urn:microsoft.com/office/officeart/2008/layout/AccentedPicture"/>
    <dgm:cxn modelId="{FE340987-B77E-9A48-8DDD-FEFADECAB0D7}" type="presParOf" srcId="{EDE1927F-6129-49E4-9502-B1ECE1BB7CF3}" destId="{4F0B5B3E-0906-46F5-8614-C90BB460CA8D}" srcOrd="0" destOrd="0" presId="urn:microsoft.com/office/officeart/2008/layout/AccentedPicture"/>
    <dgm:cxn modelId="{211BC388-6249-E24D-AAB5-204E3A44C45D}" type="presParOf" srcId="{EDE1927F-6129-49E4-9502-B1ECE1BB7CF3}" destId="{579E6C5E-5626-4B1A-A1F6-AF5547F280AB}" srcOrd="1" destOrd="0" presId="urn:microsoft.com/office/officeart/2008/layout/AccentedPicture"/>
    <dgm:cxn modelId="{A369639E-C98F-7348-AF4C-FD7C9E6A1009}" type="presParOf" srcId="{EDE1927F-6129-49E4-9502-B1ECE1BB7CF3}" destId="{3675C3F2-0D88-4006-AF61-4A7472F050D6}" srcOrd="2" destOrd="0" presId="urn:microsoft.com/office/officeart/2008/layout/AccentedPicture"/>
    <dgm:cxn modelId="{D3F777C8-6F9D-5148-9D34-4DD6626C9622}" type="presParOf" srcId="{3675C3F2-0D88-4006-AF61-4A7472F050D6}" destId="{430D5DB7-7503-4643-A468-F8D5CEC3BF00}" srcOrd="0" destOrd="0" presId="urn:microsoft.com/office/officeart/2008/layout/AccentedPicture"/>
    <dgm:cxn modelId="{DC615023-F340-C443-A5A0-8E129F7A2225}" type="presParOf" srcId="{AF52784A-7030-49AC-964C-3D9F86FF8737}" destId="{FD6BD7E2-1114-49EB-A9EC-CC14DF66516E}" srcOrd="5" destOrd="0" presId="urn:microsoft.com/office/officeart/2008/layout/AccentedPicture"/>
    <dgm:cxn modelId="{B53B4F25-2B70-9F42-88A2-841B6DC4EC85}" type="presParOf" srcId="{AF52784A-7030-49AC-964C-3D9F86FF8737}" destId="{59E6D356-4A13-43FF-8FC4-33DA27A5AE39}" srcOrd="6" destOrd="0" presId="urn:microsoft.com/office/officeart/2008/layout/AccentedPicture"/>
    <dgm:cxn modelId="{81D0D4EB-0D68-4946-BC83-6C0BA384A06F}" type="presParOf" srcId="{59E6D356-4A13-43FF-8FC4-33DA27A5AE39}" destId="{51B1CF57-0E3C-46F8-B457-453B7FF198E0}" srcOrd="0" destOrd="0" presId="urn:microsoft.com/office/officeart/2008/layout/AccentedPicture"/>
    <dgm:cxn modelId="{0FCCE3DD-EF80-644B-9674-3392518F953B}" type="presParOf" srcId="{59E6D356-4A13-43FF-8FC4-33DA27A5AE39}" destId="{191C19D6-D75A-4FA3-BE40-64F64AE81D05}" srcOrd="1" destOrd="0" presId="urn:microsoft.com/office/officeart/2008/layout/AccentedPicture"/>
    <dgm:cxn modelId="{81CCF171-B6C1-424E-AA6D-9FBE537AAEB3}" type="presParOf" srcId="{59E6D356-4A13-43FF-8FC4-33DA27A5AE39}" destId="{8234D43F-EA42-45FD-839E-164A58F95CD6}" srcOrd="2" destOrd="0" presId="urn:microsoft.com/office/officeart/2008/layout/AccentedPicture"/>
    <dgm:cxn modelId="{A4A01428-13E4-2F4E-8A4A-AF583E2E5C12}" type="presParOf" srcId="{8234D43F-EA42-45FD-839E-164A58F95CD6}" destId="{4AE81C5D-D191-45B8-8B92-C8A73EB58928}" srcOrd="0" destOrd="0" presId="urn:microsoft.com/office/officeart/2008/layout/AccentedPicture"/>
    <dgm:cxn modelId="{1F08B227-BFE9-4544-9489-788DEF9AEB71}" type="presParOf" srcId="{4180AAF5-5D4D-42D4-899F-E1DAEA0B39DC}" destId="{D8F44313-8770-4372-B7EF-4D3FC6F4FC8C}" srcOrd="3" destOrd="0" presId="urn:microsoft.com/office/officeart/2008/layout/AccentedPicture"/>
    <dgm:cxn modelId="{0A316B17-D112-ED42-B996-CADA7258B5F0}" type="presParOf" srcId="{D8F44313-8770-4372-B7EF-4D3FC6F4FC8C}" destId="{D1060B22-64F6-4374-8C90-FCA83DB3AEC3}" srcOrd="0" destOrd="0" presId="urn:microsoft.com/office/officeart/2008/layout/AccentedPictur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6225F-2680-47E8-81AF-AD8D4A27FBBF}">
      <dsp:nvSpPr>
        <dsp:cNvPr id="0" name=""/>
        <dsp:cNvSpPr/>
      </dsp:nvSpPr>
      <dsp:spPr>
        <a:xfrm>
          <a:off x="440702" y="266620"/>
          <a:ext cx="2088010" cy="2663279"/>
        </a:xfrm>
        <a:prstGeom prst="round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46000" r="-4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B4E4FB-4310-4D4B-AF7B-D42060BA08E5}">
      <dsp:nvSpPr>
        <dsp:cNvPr id="0" name=""/>
        <dsp:cNvSpPr/>
      </dsp:nvSpPr>
      <dsp:spPr>
        <a:xfrm>
          <a:off x="829792" y="1339932"/>
          <a:ext cx="1607768" cy="13371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en-US" sz="6500" kern="1200" dirty="0">
            <a:solidFill>
              <a:schemeClr val="accent6">
                <a:lumMod val="60000"/>
                <a:lumOff val="40000"/>
              </a:schemeClr>
            </a:solidFill>
          </a:endParaRPr>
        </a:p>
      </dsp:txBody>
      <dsp:txXfrm>
        <a:off x="829792" y="1339932"/>
        <a:ext cx="1607768" cy="1337147"/>
      </dsp:txXfrm>
    </dsp:sp>
    <dsp:sp modelId="{63962E15-7E35-4F5D-BA52-73A28B301AEE}">
      <dsp:nvSpPr>
        <dsp:cNvPr id="0" name=""/>
        <dsp:cNvSpPr/>
      </dsp:nvSpPr>
      <dsp:spPr>
        <a:xfrm>
          <a:off x="2463130" y="1597"/>
          <a:ext cx="644648" cy="644648"/>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77E19C-BE44-4D5E-8877-FD66B994B9AB}">
      <dsp:nvSpPr>
        <dsp:cNvPr id="0" name=""/>
        <dsp:cNvSpPr/>
      </dsp:nvSpPr>
      <dsp:spPr>
        <a:xfrm>
          <a:off x="3107779" y="1597"/>
          <a:ext cx="1471499" cy="644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marL="0" lvl="0" indent="0" algn="l" defTabSz="933450">
            <a:lnSpc>
              <a:spcPct val="90000"/>
            </a:lnSpc>
            <a:spcBef>
              <a:spcPct val="0"/>
            </a:spcBef>
            <a:spcAft>
              <a:spcPct val="35000"/>
            </a:spcAft>
            <a:buNone/>
          </a:pPr>
          <a:r>
            <a:rPr lang="en-US" sz="2100" kern="1200" dirty="0"/>
            <a:t>product designers</a:t>
          </a:r>
        </a:p>
      </dsp:txBody>
      <dsp:txXfrm>
        <a:off x="3107779" y="1597"/>
        <a:ext cx="1471499" cy="644648"/>
      </dsp:txXfrm>
    </dsp:sp>
    <dsp:sp modelId="{99149A56-5264-4429-BC22-41C49704478F}">
      <dsp:nvSpPr>
        <dsp:cNvPr id="0" name=""/>
        <dsp:cNvSpPr/>
      </dsp:nvSpPr>
      <dsp:spPr>
        <a:xfrm>
          <a:off x="2463130" y="762282"/>
          <a:ext cx="644648" cy="644648"/>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112C6E-0AF8-4043-93CD-C9EF583C7FFC}">
      <dsp:nvSpPr>
        <dsp:cNvPr id="0" name=""/>
        <dsp:cNvSpPr/>
      </dsp:nvSpPr>
      <dsp:spPr>
        <a:xfrm>
          <a:off x="3107779" y="762282"/>
          <a:ext cx="1471499" cy="644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marL="0" lvl="0" indent="0" algn="l" defTabSz="933450">
            <a:lnSpc>
              <a:spcPct val="90000"/>
            </a:lnSpc>
            <a:spcBef>
              <a:spcPct val="0"/>
            </a:spcBef>
            <a:spcAft>
              <a:spcPct val="35000"/>
            </a:spcAft>
            <a:buNone/>
          </a:pPr>
          <a:r>
            <a:rPr lang="en-US" sz="2100" kern="1200" dirty="0"/>
            <a:t>film-makers</a:t>
          </a:r>
        </a:p>
      </dsp:txBody>
      <dsp:txXfrm>
        <a:off x="3107779" y="762282"/>
        <a:ext cx="1471499" cy="644648"/>
      </dsp:txXfrm>
    </dsp:sp>
    <dsp:sp modelId="{579E6C5E-5626-4B1A-A1F6-AF5547F280AB}">
      <dsp:nvSpPr>
        <dsp:cNvPr id="0" name=""/>
        <dsp:cNvSpPr/>
      </dsp:nvSpPr>
      <dsp:spPr>
        <a:xfrm>
          <a:off x="2463130" y="1522968"/>
          <a:ext cx="644648" cy="644648"/>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0D5DB7-7503-4643-A468-F8D5CEC3BF00}">
      <dsp:nvSpPr>
        <dsp:cNvPr id="0" name=""/>
        <dsp:cNvSpPr/>
      </dsp:nvSpPr>
      <dsp:spPr>
        <a:xfrm>
          <a:off x="3107779" y="1522968"/>
          <a:ext cx="1471499" cy="644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marL="0" lvl="0" indent="0" algn="l" defTabSz="933450">
            <a:lnSpc>
              <a:spcPct val="90000"/>
            </a:lnSpc>
            <a:spcBef>
              <a:spcPct val="0"/>
            </a:spcBef>
            <a:spcAft>
              <a:spcPct val="35000"/>
            </a:spcAft>
            <a:buNone/>
          </a:pPr>
          <a:r>
            <a:rPr lang="en-US" sz="2100" kern="1200" dirty="0"/>
            <a:t>survey designers</a:t>
          </a:r>
        </a:p>
      </dsp:txBody>
      <dsp:txXfrm>
        <a:off x="3107779" y="1522968"/>
        <a:ext cx="1471499" cy="644648"/>
      </dsp:txXfrm>
    </dsp:sp>
    <dsp:sp modelId="{191C19D6-D75A-4FA3-BE40-64F64AE81D05}">
      <dsp:nvSpPr>
        <dsp:cNvPr id="0" name=""/>
        <dsp:cNvSpPr/>
      </dsp:nvSpPr>
      <dsp:spPr>
        <a:xfrm>
          <a:off x="2463130" y="2283653"/>
          <a:ext cx="644648" cy="644648"/>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E81C5D-D191-45B8-8B92-C8A73EB58928}">
      <dsp:nvSpPr>
        <dsp:cNvPr id="0" name=""/>
        <dsp:cNvSpPr/>
      </dsp:nvSpPr>
      <dsp:spPr>
        <a:xfrm>
          <a:off x="3107779" y="2283653"/>
          <a:ext cx="1471499" cy="644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marL="0" lvl="0" indent="0" algn="l" defTabSz="933450">
            <a:lnSpc>
              <a:spcPct val="90000"/>
            </a:lnSpc>
            <a:spcBef>
              <a:spcPct val="0"/>
            </a:spcBef>
            <a:spcAft>
              <a:spcPct val="35000"/>
            </a:spcAft>
            <a:buNone/>
          </a:pPr>
          <a:r>
            <a:rPr lang="en-US" sz="2100" kern="1200" dirty="0"/>
            <a:t>analysts and interpreters</a:t>
          </a:r>
        </a:p>
      </dsp:txBody>
      <dsp:txXfrm>
        <a:off x="3107779" y="2283653"/>
        <a:ext cx="1471499" cy="644648"/>
      </dsp:txXfrm>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23/07/2019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00BF9B9-2A4D-F540-AE8D-ACB047ABF97E}" type="datetimeFigureOut">
              <a:rPr lang="en-US" smtClean="0"/>
              <a:t>7/24/19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1F7375C-DB3B-3342-8F79-C002205EC136}" type="slidenum">
              <a:rPr lang="en-US" smtClean="0"/>
              <a:t>‹#›</a:t>
            </a:fld>
            <a:endParaRPr lang="en-US"/>
          </a:p>
        </p:txBody>
      </p:sp>
    </p:spTree>
    <p:extLst>
      <p:ext uri="{BB962C8B-B14F-4D97-AF65-F5344CB8AC3E}">
        <p14:creationId xmlns:p14="http://schemas.microsoft.com/office/powerpoint/2010/main" val="2946833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7375C-DB3B-3342-8F79-C002205EC136}" type="slidenum">
              <a:rPr lang="en-US" smtClean="0"/>
              <a:t>3</a:t>
            </a:fld>
            <a:endParaRPr lang="en-US"/>
          </a:p>
        </p:txBody>
      </p:sp>
    </p:spTree>
    <p:extLst>
      <p:ext uri="{BB962C8B-B14F-4D97-AF65-F5344CB8AC3E}">
        <p14:creationId xmlns:p14="http://schemas.microsoft.com/office/powerpoint/2010/main" val="4191353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b="0" i="0" u="none" strike="noStrike" kern="1200" baseline="0" dirty="0">
                <a:solidFill>
                  <a:schemeClr val="tx1"/>
                </a:solidFill>
                <a:latin typeface="+mn-lt"/>
                <a:ea typeface="+mn-ea"/>
                <a:cs typeface="+mn-cs"/>
              </a:rPr>
              <a:t>Homophily—or the tendency to have sex partners from one’s own racial group—can amplify and sustain long-term prevalence differentials that arise from other social, behavior, or biological average differences between racial groups. When assortative mixing is high, particularly in a relatively small population with high</a:t>
            </a:r>
          </a:p>
          <a:p>
            <a:r>
              <a:rPr lang="en-US" sz="1200" b="0" i="0" u="none" strike="noStrike" kern="1200" baseline="0" dirty="0">
                <a:solidFill>
                  <a:schemeClr val="tx1"/>
                </a:solidFill>
                <a:latin typeface="+mn-lt"/>
                <a:ea typeface="+mn-ea"/>
                <a:cs typeface="+mn-cs"/>
              </a:rPr>
              <a:t>HIV prevalence, HIV can be rapidly transmitted to a large proportion of that population, thereby magnifying and sustaining disparities in incidence.</a:t>
            </a:r>
          </a:p>
          <a:p>
            <a:r>
              <a:rPr lang="en-US" sz="1200" b="0" i="0" u="none" strike="noStrike" kern="1200" baseline="0" dirty="0">
                <a:solidFill>
                  <a:schemeClr val="tx1"/>
                </a:solidFill>
                <a:latin typeface="+mn-lt"/>
                <a:ea typeface="+mn-ea"/>
                <a:cs typeface="+mn-cs"/>
              </a:rPr>
              <a:t>*Sexual network density, assesses overall network connectedness, and is operationalized as the proportion of actual sexual ties among people from all possible sexual ties. Where sexual networks are denser there are more opportunities for transmission.</a:t>
            </a:r>
            <a:endParaRPr lang="en-US" dirty="0"/>
          </a:p>
          <a:p>
            <a:endParaRPr lang="en-US" dirty="0"/>
          </a:p>
        </p:txBody>
      </p:sp>
      <p:sp>
        <p:nvSpPr>
          <p:cNvPr id="4" name="Slide Number Placeholder 3"/>
          <p:cNvSpPr>
            <a:spLocks noGrp="1"/>
          </p:cNvSpPr>
          <p:nvPr>
            <p:ph type="sldNum" sz="quarter" idx="5"/>
          </p:nvPr>
        </p:nvSpPr>
        <p:spPr/>
        <p:txBody>
          <a:bodyPr/>
          <a:lstStyle/>
          <a:p>
            <a:fld id="{DF82A151-6338-BA4C-8CF8-50F91E70D008}" type="slidenum">
              <a:rPr lang="en-US" smtClean="0"/>
              <a:t>21</a:t>
            </a:fld>
            <a:endParaRPr lang="en-US"/>
          </a:p>
        </p:txBody>
      </p:sp>
    </p:spTree>
    <p:extLst>
      <p:ext uri="{BB962C8B-B14F-4D97-AF65-F5344CB8AC3E}">
        <p14:creationId xmlns:p14="http://schemas.microsoft.com/office/powerpoint/2010/main" val="3625051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D5464-6E82-1B47-B538-3ED7F7229B20}" type="slidenum">
              <a:rPr lang="en-US" smtClean="0"/>
              <a:pPr>
                <a:defRPr/>
              </a:pPr>
              <a:t>23</a:t>
            </a:fld>
            <a:endParaRPr lang="en-US"/>
          </a:p>
        </p:txBody>
      </p:sp>
    </p:spTree>
    <p:extLst>
      <p:ext uri="{BB962C8B-B14F-4D97-AF65-F5344CB8AC3E}">
        <p14:creationId xmlns:p14="http://schemas.microsoft.com/office/powerpoint/2010/main" val="3728042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Talking points:</a:t>
            </a:r>
          </a:p>
          <a:p>
            <a:pPr marL="174708" lvl="0" indent="-174708" algn="l" rtl="0">
              <a:spcBef>
                <a:spcPts val="0"/>
              </a:spcBef>
              <a:spcAft>
                <a:spcPts val="0"/>
              </a:spcAft>
              <a:buClr>
                <a:schemeClr val="dk1"/>
              </a:buClr>
              <a:buSzPts val="1200"/>
              <a:buFont typeface="Arial"/>
              <a:buChar char="•"/>
            </a:pPr>
            <a:r>
              <a:rPr lang="en-US" dirty="0"/>
              <a:t>Some points about the program that have to be taken into consideration as we look at data on DREAMS…</a:t>
            </a:r>
          </a:p>
          <a:p>
            <a:pPr marL="174708" lvl="0" indent="-174708" algn="l" rtl="0">
              <a:spcBef>
                <a:spcPts val="0"/>
              </a:spcBef>
              <a:spcAft>
                <a:spcPts val="0"/>
              </a:spcAft>
              <a:buClr>
                <a:schemeClr val="dk1"/>
              </a:buClr>
              <a:buSzPts val="1200"/>
              <a:buFont typeface="Arial"/>
              <a:buChar char="•"/>
            </a:pPr>
            <a:r>
              <a:rPr lang="en-US" dirty="0"/>
              <a:t>DREAMS involves a COMPREHENSIVE package of programs and services ; these differ by:</a:t>
            </a:r>
          </a:p>
          <a:p>
            <a:pPr marL="640594" lvl="1" indent="-174707" algn="l" rtl="0">
              <a:spcBef>
                <a:spcPts val="0"/>
              </a:spcBef>
              <a:spcAft>
                <a:spcPts val="0"/>
              </a:spcAft>
              <a:buClr>
                <a:schemeClr val="dk1"/>
              </a:buClr>
              <a:buSzPts val="1200"/>
              <a:buFont typeface="Arial"/>
              <a:buChar char="•"/>
            </a:pPr>
            <a:r>
              <a:rPr lang="en-US" dirty="0"/>
              <a:t>Country (little variation across countries; </a:t>
            </a:r>
            <a:r>
              <a:rPr lang="en-US" dirty="0" err="1"/>
              <a:t>PrEP</a:t>
            </a:r>
            <a:r>
              <a:rPr lang="en-US" dirty="0"/>
              <a:t> is the component that some still do not have)</a:t>
            </a:r>
          </a:p>
          <a:p>
            <a:pPr marL="640594" lvl="1" indent="-174707" algn="l" rtl="0">
              <a:spcBef>
                <a:spcPts val="0"/>
              </a:spcBef>
              <a:spcAft>
                <a:spcPts val="0"/>
              </a:spcAft>
              <a:buClr>
                <a:schemeClr val="dk1"/>
              </a:buClr>
              <a:buSzPts val="1200"/>
              <a:buFont typeface="Arial"/>
              <a:buChar char="•"/>
            </a:pPr>
            <a:r>
              <a:rPr lang="en-US" dirty="0"/>
              <a:t>District (little variation across districts within a country)</a:t>
            </a:r>
          </a:p>
          <a:p>
            <a:pPr marL="640594" lvl="1" indent="-174707" algn="l" rtl="0">
              <a:spcBef>
                <a:spcPts val="0"/>
              </a:spcBef>
              <a:spcAft>
                <a:spcPts val="0"/>
              </a:spcAft>
              <a:buClr>
                <a:schemeClr val="dk1"/>
              </a:buClr>
              <a:buSzPts val="1200"/>
              <a:buFont typeface="Arial"/>
              <a:buChar char="•"/>
            </a:pPr>
            <a:r>
              <a:rPr lang="en-US" dirty="0"/>
              <a:t>Age group </a:t>
            </a:r>
          </a:p>
          <a:p>
            <a:pPr marL="640594" lvl="1" indent="-174707" algn="l" rtl="0">
              <a:spcBef>
                <a:spcPts val="0"/>
              </a:spcBef>
              <a:spcAft>
                <a:spcPts val="0"/>
              </a:spcAft>
              <a:buClr>
                <a:schemeClr val="dk1"/>
              </a:buClr>
              <a:buSzPts val="1200"/>
              <a:buFont typeface="Arial"/>
              <a:buChar char="•"/>
            </a:pPr>
            <a:r>
              <a:rPr lang="en-US" dirty="0"/>
              <a:t>Individual needs (not all AGYW need post violence care; AGYW not sexually active don’t need condoms)</a:t>
            </a:r>
          </a:p>
          <a:p>
            <a:pPr marL="174708" lvl="0" indent="-174708" algn="l" rtl="0">
              <a:spcBef>
                <a:spcPts val="0"/>
              </a:spcBef>
              <a:spcAft>
                <a:spcPts val="0"/>
              </a:spcAft>
              <a:buClr>
                <a:schemeClr val="dk1"/>
              </a:buClr>
              <a:buSzPts val="1200"/>
              <a:buFont typeface="Arial"/>
              <a:buChar char="•"/>
            </a:pPr>
            <a:r>
              <a:rPr lang="en-US" dirty="0"/>
              <a:t>DREAMS does not exist in a vacuum</a:t>
            </a:r>
          </a:p>
          <a:p>
            <a:pPr marL="640594" lvl="1" indent="-174707" algn="l" rtl="0">
              <a:spcBef>
                <a:spcPts val="0"/>
              </a:spcBef>
              <a:spcAft>
                <a:spcPts val="0"/>
              </a:spcAft>
              <a:buClr>
                <a:schemeClr val="dk1"/>
              </a:buClr>
              <a:buSzPts val="1200"/>
              <a:buFont typeface="Arial"/>
              <a:buChar char="•"/>
            </a:pPr>
            <a:r>
              <a:rPr lang="en-US" dirty="0"/>
              <a:t>Broader PEPFAR programming</a:t>
            </a:r>
          </a:p>
          <a:p>
            <a:pPr marL="640594" lvl="1" indent="-174707" algn="l" rtl="0">
              <a:spcBef>
                <a:spcPts val="0"/>
              </a:spcBef>
              <a:spcAft>
                <a:spcPts val="0"/>
              </a:spcAft>
              <a:buClr>
                <a:schemeClr val="dk1"/>
              </a:buClr>
              <a:buSzPts val="1200"/>
              <a:buFont typeface="Arial"/>
              <a:buChar char="•"/>
            </a:pPr>
            <a:r>
              <a:rPr lang="en-US" dirty="0"/>
              <a:t>Not just for AGYW, but also for men who are likely to be the sex partners of AGYW</a:t>
            </a:r>
          </a:p>
          <a:p>
            <a:pPr marL="1106481" lvl="2" indent="-174708" algn="l" rtl="0">
              <a:spcBef>
                <a:spcPts val="0"/>
              </a:spcBef>
              <a:spcAft>
                <a:spcPts val="0"/>
              </a:spcAft>
              <a:buClr>
                <a:schemeClr val="dk1"/>
              </a:buClr>
              <a:buSzPts val="1200"/>
              <a:buFont typeface="Arial"/>
              <a:buChar char="•"/>
            </a:pPr>
            <a:r>
              <a:rPr lang="en-US" dirty="0"/>
              <a:t>if we decrease the risk of young adult men with our other programming, we reduce risk for AGYW</a:t>
            </a:r>
          </a:p>
          <a:p>
            <a:endParaRPr lang="en-US" dirty="0"/>
          </a:p>
        </p:txBody>
      </p:sp>
      <p:sp>
        <p:nvSpPr>
          <p:cNvPr id="4" name="Slide Number Placeholder 3"/>
          <p:cNvSpPr>
            <a:spLocks noGrp="1"/>
          </p:cNvSpPr>
          <p:nvPr>
            <p:ph type="sldNum" sz="quarter" idx="5"/>
          </p:nvPr>
        </p:nvSpPr>
        <p:spPr/>
        <p:txBody>
          <a:bodyPr/>
          <a:lstStyle/>
          <a:p>
            <a:fld id="{D1F7375C-DB3B-3342-8F79-C002205EC136}" type="slidenum">
              <a:rPr lang="en-US" smtClean="0"/>
              <a:t>7</a:t>
            </a:fld>
            <a:endParaRPr lang="en-US"/>
          </a:p>
        </p:txBody>
      </p:sp>
    </p:spTree>
    <p:extLst>
      <p:ext uri="{BB962C8B-B14F-4D97-AF65-F5344CB8AC3E}">
        <p14:creationId xmlns:p14="http://schemas.microsoft.com/office/powerpoint/2010/main" val="3938184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aseline="0" dirty="0"/>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1A84ED-B7A0-48DF-93FA-543FDF1804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0717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6BD58-B2CA-5E4B-9662-8016D1F3AF65}" type="slidenum">
              <a:rPr lang="en-US" smtClean="0"/>
              <a:pPr/>
              <a:t>10</a:t>
            </a:fld>
            <a:endParaRPr lang="en-US"/>
          </a:p>
        </p:txBody>
      </p:sp>
    </p:spTree>
    <p:extLst>
      <p:ext uri="{BB962C8B-B14F-4D97-AF65-F5344CB8AC3E}">
        <p14:creationId xmlns:p14="http://schemas.microsoft.com/office/powerpoint/2010/main" val="705692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09AC3-C397-454D-9EC3-BC026CE3E370}" type="slidenum">
              <a:rPr lang="en-US" smtClean="0"/>
              <a:t>12</a:t>
            </a:fld>
            <a:endParaRPr lang="en-US"/>
          </a:p>
        </p:txBody>
      </p:sp>
    </p:spTree>
    <p:extLst>
      <p:ext uri="{BB962C8B-B14F-4D97-AF65-F5344CB8AC3E}">
        <p14:creationId xmlns:p14="http://schemas.microsoft.com/office/powerpoint/2010/main" val="1266525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first</a:t>
            </a:r>
            <a:r>
              <a:rPr lang="en-US" baseline="0" dirty="0"/>
              <a:t> flow chart is our Consort diagram. We recruited PI screened 88 Peer Influencers</a:t>
            </a:r>
            <a:endParaRPr lang="en-US" dirty="0"/>
          </a:p>
        </p:txBody>
      </p:sp>
      <p:sp>
        <p:nvSpPr>
          <p:cNvPr id="4" name="Slide Number Placeholder 3"/>
          <p:cNvSpPr>
            <a:spLocks noGrp="1"/>
          </p:cNvSpPr>
          <p:nvPr>
            <p:ph type="sldNum" sz="quarter" idx="10"/>
          </p:nvPr>
        </p:nvSpPr>
        <p:spPr/>
        <p:txBody>
          <a:bodyPr/>
          <a:lstStyle/>
          <a:p>
            <a:pPr marL="0" marR="0" lvl="0" indent="0" algn="r" defTabSz="342946" rtl="0" eaLnBrk="1" fontAlgn="auto" latinLnBrk="0" hangingPunct="1">
              <a:lnSpc>
                <a:spcPct val="100000"/>
              </a:lnSpc>
              <a:spcBef>
                <a:spcPts val="0"/>
              </a:spcBef>
              <a:spcAft>
                <a:spcPts val="0"/>
              </a:spcAft>
              <a:buClrTx/>
              <a:buSzTx/>
              <a:buFontTx/>
              <a:buNone/>
              <a:tabLst/>
              <a:defRPr/>
            </a:pPr>
            <a:fld id="{D95807FB-1213-4A92-9A80-793965F70740}" type="slidenum">
              <a:rPr kumimoji="0" lang="en-US" sz="1300" b="0" i="0" u="none" strike="noStrike" kern="1200" cap="none" spc="0" normalizeH="0" baseline="0" noProof="0" smtClean="0">
                <a:ln>
                  <a:noFill/>
                </a:ln>
                <a:solidFill>
                  <a:srgbClr val="35353E"/>
                </a:solidFill>
                <a:effectLst/>
                <a:uLnTx/>
                <a:uFillTx/>
                <a:latin typeface="Arial" panose="020B0604020202020204" pitchFamily="34" charset="0"/>
                <a:ea typeface="+mn-ea"/>
                <a:cs typeface="+mn-cs"/>
              </a:rPr>
              <a:pPr marL="0" marR="0" lvl="0" indent="0" algn="r" defTabSz="342946"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dirty="0">
              <a:ln>
                <a:noFill/>
              </a:ln>
              <a:solidFill>
                <a:srgbClr val="35353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38654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t>Very important to engage the community in clinical</a:t>
            </a:r>
            <a:r>
              <a:rPr lang="en-US" sz="1200" baseline="0" dirty="0"/>
              <a:t> trials, such vaccination and prep, good examples were presented</a:t>
            </a:r>
          </a:p>
          <a:p>
            <a:endParaRPr lang="en-US" sz="1200" baseline="0" dirty="0"/>
          </a:p>
          <a:p>
            <a:r>
              <a:rPr lang="en-US" sz="1200" dirty="0"/>
              <a:t>Engaging end-users in the research process before products reach the market is critical</a:t>
            </a:r>
          </a:p>
          <a:p>
            <a:endParaRPr lang="en-US" sz="1200" dirty="0"/>
          </a:p>
          <a:p>
            <a:pPr marL="0" lvl="0" indent="0" defTabSz="914400">
              <a:spcBef>
                <a:spcPts val="0"/>
              </a:spcBef>
              <a:buNone/>
            </a:pPr>
            <a:r>
              <a:rPr lang="en-US" dirty="0"/>
              <a:t>The AMP Studies’ Experience (HVTN 704/HPTN 085 &amp; HVTN 703/HPTN 081) </a:t>
            </a:r>
          </a:p>
          <a:p>
            <a:r>
              <a:rPr lang="en-US" dirty="0"/>
              <a:t>Community Consultations</a:t>
            </a:r>
          </a:p>
          <a:p>
            <a:r>
              <a:rPr lang="en-US" dirty="0"/>
              <a:t>Established Community Working Groups</a:t>
            </a:r>
          </a:p>
          <a:p>
            <a:pPr lvl="1"/>
            <a:r>
              <a:rPr lang="en-US" dirty="0"/>
              <a:t>Ongoing communication with studies’ Community Working Groups</a:t>
            </a:r>
          </a:p>
          <a:p>
            <a:r>
              <a:rPr lang="en-US" dirty="0"/>
              <a:t>Community-Based Participatory Research (CBPR) approach to materials development</a:t>
            </a:r>
          </a:p>
          <a:p>
            <a:r>
              <a:rPr lang="en-US" dirty="0"/>
              <a:t>Geographically specific materials and websites</a:t>
            </a:r>
          </a:p>
          <a:p>
            <a:r>
              <a:rPr lang="en-US" dirty="0"/>
              <a:t>Retention Workshops</a:t>
            </a:r>
          </a:p>
          <a:p>
            <a:r>
              <a:rPr lang="en-US" dirty="0"/>
              <a:t>Cultural Responsiveness Training</a:t>
            </a:r>
          </a:p>
          <a:p>
            <a:endParaRPr lang="en-US" dirty="0"/>
          </a:p>
          <a:p>
            <a:r>
              <a:rPr lang="en-US" dirty="0"/>
              <a:t>Janssen </a:t>
            </a:r>
            <a:r>
              <a:rPr lang="en-US" dirty="0" err="1"/>
              <a:t>es</a:t>
            </a:r>
            <a:r>
              <a:rPr lang="en-US" baseline="0" dirty="0"/>
              <a:t> un </a:t>
            </a:r>
            <a:r>
              <a:rPr lang="en-US" baseline="0" dirty="0" err="1"/>
              <a:t>ejemplo</a:t>
            </a:r>
            <a:r>
              <a:rPr lang="en-US" baseline="0" dirty="0"/>
              <a:t> de </a:t>
            </a:r>
            <a:r>
              <a:rPr lang="en-US" baseline="0" dirty="0" err="1"/>
              <a:t>laboratorio</a:t>
            </a:r>
            <a:r>
              <a:rPr lang="en-US" baseline="0" dirty="0"/>
              <a:t> </a:t>
            </a:r>
            <a:r>
              <a:rPr lang="en-US" baseline="0" dirty="0" err="1"/>
              <a:t>implementando</a:t>
            </a:r>
            <a:r>
              <a:rPr lang="en-US" baseline="0" dirty="0"/>
              <a:t> las Good Participatory Practice</a:t>
            </a:r>
            <a:endParaRPr lang="en-US" dirty="0"/>
          </a:p>
          <a:p>
            <a:endParaRPr lang="en-US" dirty="0"/>
          </a:p>
        </p:txBody>
      </p:sp>
      <p:sp>
        <p:nvSpPr>
          <p:cNvPr id="4" name="Marcador de número de diapositiva 3"/>
          <p:cNvSpPr>
            <a:spLocks noGrp="1"/>
          </p:cNvSpPr>
          <p:nvPr>
            <p:ph type="sldNum" sz="quarter" idx="10"/>
          </p:nvPr>
        </p:nvSpPr>
        <p:spPr/>
        <p:txBody>
          <a:bodyPr/>
          <a:lstStyle/>
          <a:p>
            <a:fld id="{CD546AD5-A61B-4744-B113-D8DEDFF5D30B}" type="slidenum">
              <a:rPr lang="en-US" smtClean="0"/>
              <a:t>15</a:t>
            </a:fld>
            <a:endParaRPr lang="en-US"/>
          </a:p>
        </p:txBody>
      </p:sp>
    </p:spTree>
    <p:extLst>
      <p:ext uri="{BB962C8B-B14F-4D97-AF65-F5344CB8AC3E}">
        <p14:creationId xmlns:p14="http://schemas.microsoft.com/office/powerpoint/2010/main" val="4218998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endline</a:t>
            </a:r>
            <a:r>
              <a:rPr lang="en-US" baseline="0" dirty="0"/>
              <a:t> survey was c</a:t>
            </a:r>
            <a:r>
              <a:rPr lang="en-US" dirty="0"/>
              <a:t>onducted February to March 2018,</a:t>
            </a:r>
            <a:r>
              <a:rPr lang="en-US" baseline="0" dirty="0"/>
              <a:t> surveying </a:t>
            </a:r>
            <a:r>
              <a:rPr lang="en-US" dirty="0"/>
              <a:t>2,447 participants from the baseline and was a retention</a:t>
            </a:r>
            <a:r>
              <a:rPr lang="en-US" baseline="0" dirty="0"/>
              <a:t> rate of </a:t>
            </a:r>
            <a:r>
              <a:rPr lang="en-US" dirty="0"/>
              <a:t>81%. A total of 241 reported</a:t>
            </a:r>
            <a:r>
              <a:rPr lang="en-US" baseline="0" dirty="0"/>
              <a:t> living with HIV, which comprised </a:t>
            </a:r>
            <a:r>
              <a:rPr lang="en-US" dirty="0"/>
              <a:t>9% of men and 19% of women.</a:t>
            </a:r>
            <a:r>
              <a:rPr lang="en-US" baseline="0" dirty="0"/>
              <a:t> </a:t>
            </a:r>
          </a:p>
          <a:p>
            <a:endParaRPr lang="en-US" baseline="0" dirty="0"/>
          </a:p>
          <a:p>
            <a:r>
              <a:rPr lang="en-US" baseline="0" dirty="0"/>
              <a:t>As the community-based survey is a probability-based sample of the population, the survey gives a sense of the coverage of the various Sawa </a:t>
            </a:r>
            <a:r>
              <a:rPr lang="en-US" baseline="0" dirty="0" err="1"/>
              <a:t>Sawa</a:t>
            </a:r>
            <a:r>
              <a:rPr lang="en-US" baseline="0" dirty="0"/>
              <a:t> activities across the intervention communities, as demonstrated in this figure. </a:t>
            </a:r>
          </a:p>
          <a:p>
            <a:r>
              <a:rPr lang="en-US" baseline="0" dirty="0">
                <a:solidFill>
                  <a:srgbClr val="C00000"/>
                </a:solidFill>
              </a:rPr>
              <a:t>[</a:t>
            </a:r>
            <a:r>
              <a:rPr lang="en-US" b="1" baseline="0" dirty="0">
                <a:solidFill>
                  <a:srgbClr val="C00000"/>
                </a:solidFill>
              </a:rPr>
              <a:t>click</a:t>
            </a:r>
            <a:r>
              <a:rPr lang="en-US" baseline="0" dirty="0">
                <a:solidFill>
                  <a:srgbClr val="C00000"/>
                </a:solidFill>
              </a:rPr>
              <a:t>]</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If we focus on the top section of the slide, this tells us about primary exposure- that is direct involvement in any one of these Sawa </a:t>
            </a:r>
            <a:r>
              <a:rPr lang="en-US" baseline="0" dirty="0" err="1"/>
              <a:t>Sawa</a:t>
            </a:r>
            <a:r>
              <a:rPr lang="en-US" baseline="0" dirty="0"/>
              <a:t> activities. Radio programs had the greatest coverage, as over 47% of the sample reported hearing the Sawa </a:t>
            </a:r>
            <a:r>
              <a:rPr lang="en-US" baseline="0" dirty="0" err="1"/>
              <a:t>Sawa</a:t>
            </a:r>
            <a:r>
              <a:rPr lang="en-US" baseline="0" dirty="0"/>
              <a:t> radio programs and spots. Community Dialogue groups reached over one-third of the population while Positive Prevention groups reached almost 30% of PLHIV in the community.  A total of 16% of the population were tested via the Sawa </a:t>
            </a:r>
            <a:r>
              <a:rPr lang="en-US" baseline="0" dirty="0" err="1"/>
              <a:t>Sawa</a:t>
            </a:r>
            <a:r>
              <a:rPr lang="en-US" baseline="0" dirty="0"/>
              <a:t> HIV testing campaign; of these, 40% of men reported that they were tested for the first time.  In total, 60% of the population was exposed to at least one Sawa </a:t>
            </a:r>
            <a:r>
              <a:rPr lang="en-US" baseline="0" dirty="0" err="1"/>
              <a:t>Sawa</a:t>
            </a:r>
            <a:r>
              <a:rPr lang="en-US" baseline="0" dirty="0"/>
              <a:t> activity, with no difference by gender.  Importantly, with HIV interventions, we often observe that w</a:t>
            </a:r>
            <a:r>
              <a:rPr lang="en-US" dirty="0"/>
              <a:t>omen tend</a:t>
            </a:r>
            <a:r>
              <a:rPr lang="en-US" baseline="0" dirty="0"/>
              <a:t> to have more exposures to HIV interventions, but here we generally see no difference across gender when we look at any primary exposure to Sawa </a:t>
            </a:r>
            <a:r>
              <a:rPr lang="en-US" baseline="0" dirty="0" err="1"/>
              <a:t>Sawa</a:t>
            </a:r>
            <a:r>
              <a:rPr lang="en-US" baseline="0" dirty="0"/>
              <a:t>. </a:t>
            </a:r>
            <a:r>
              <a:rPr lang="en-US" baseline="0" dirty="0">
                <a:solidFill>
                  <a:srgbClr val="C00000"/>
                </a:solidFill>
              </a:rPr>
              <a:t>[</a:t>
            </a:r>
            <a:r>
              <a:rPr lang="en-US" b="1" baseline="0" dirty="0">
                <a:solidFill>
                  <a:srgbClr val="C00000"/>
                </a:solidFill>
              </a:rPr>
              <a:t>click</a:t>
            </a:r>
            <a:r>
              <a:rPr lang="en-US" baseline="0" dirty="0">
                <a:solidFill>
                  <a:srgbClr val="C00000"/>
                </a:solidFill>
              </a:rPr>
              <a:t>]</a:t>
            </a:r>
          </a:p>
          <a:p>
            <a:endParaRPr lang="en-US" baseline="0" dirty="0"/>
          </a:p>
          <a:p>
            <a:r>
              <a:rPr lang="en-US" baseline="0" dirty="0"/>
              <a:t>Turning our attention to the bottom half of the slide, we can also assess secondary exposure to the intervention – this was measured by asking participants who did </a:t>
            </a:r>
            <a:r>
              <a:rPr lang="en-US" i="1" baseline="0" dirty="0"/>
              <a:t>not </a:t>
            </a:r>
            <a:r>
              <a:rPr lang="en-US" i="0" baseline="0" dirty="0"/>
              <a:t>participate in Sawa </a:t>
            </a:r>
            <a:r>
              <a:rPr lang="en-US" i="0" baseline="0" dirty="0" err="1"/>
              <a:t>Sawa</a:t>
            </a:r>
            <a:r>
              <a:rPr lang="en-US" i="0" baseline="0" dirty="0"/>
              <a:t> activity if they had a discussion about the activity and its content with anyone who had participated. In this case, we see that Sawa </a:t>
            </a:r>
            <a:r>
              <a:rPr lang="en-US" i="0" baseline="0" dirty="0" err="1"/>
              <a:t>Sawa</a:t>
            </a:r>
            <a:r>
              <a:rPr lang="en-US" i="0" baseline="0" dirty="0"/>
              <a:t> messages continue to be shared even with those had not directly participated.</a:t>
            </a:r>
            <a:endParaRPr lang="en-US" dirty="0"/>
          </a:p>
          <a:p>
            <a:endParaRPr lang="en-US" dirty="0"/>
          </a:p>
        </p:txBody>
      </p:sp>
      <p:sp>
        <p:nvSpPr>
          <p:cNvPr id="4" name="Slide Number Placeholder 3"/>
          <p:cNvSpPr>
            <a:spLocks noGrp="1"/>
          </p:cNvSpPr>
          <p:nvPr>
            <p:ph type="sldNum" sz="quarter" idx="10"/>
          </p:nvPr>
        </p:nvSpPr>
        <p:spPr/>
        <p:txBody>
          <a:bodyPr/>
          <a:lstStyle/>
          <a:p>
            <a:fld id="{F9E21379-B7CA-F243-A4F6-A6E3C5156323}" type="slidenum">
              <a:rPr lang="en-US" smtClean="0"/>
              <a:t>17</a:t>
            </a:fld>
            <a:endParaRPr lang="en-US"/>
          </a:p>
        </p:txBody>
      </p:sp>
    </p:spTree>
    <p:extLst>
      <p:ext uri="{BB962C8B-B14F-4D97-AF65-F5344CB8AC3E}">
        <p14:creationId xmlns:p14="http://schemas.microsoft.com/office/powerpoint/2010/main" val="2105141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spcAft>
                <a:spcPts val="1200"/>
              </a:spcAft>
              <a:buFontTx/>
              <a:buNone/>
            </a:pPr>
            <a:r>
              <a:rPr lang="en-US" dirty="0"/>
              <a:t>Conclusion</a:t>
            </a:r>
            <a:r>
              <a:rPr lang="en-US" baseline="0" dirty="0"/>
              <a:t> General de la </a:t>
            </a:r>
            <a:r>
              <a:rPr lang="en-US" baseline="0" dirty="0" err="1"/>
              <a:t>sesion</a:t>
            </a:r>
            <a:endParaRPr lang="en-US" dirty="0"/>
          </a:p>
          <a:p>
            <a:pPr marL="285750" indent="-285750">
              <a:spcAft>
                <a:spcPts val="1200"/>
              </a:spcAft>
              <a:buFont typeface="Arial" charset="0"/>
              <a:buChar char="•"/>
            </a:pPr>
            <a:r>
              <a:rPr lang="en-US" dirty="0"/>
              <a:t>Criminalization of </a:t>
            </a:r>
            <a:r>
              <a:rPr lang="en-US" dirty="0" err="1"/>
              <a:t>behaviours</a:t>
            </a:r>
            <a:r>
              <a:rPr lang="en-US" dirty="0"/>
              <a:t> and punitive laws are associated with HIV infection, and engagement with HIV cascade. Policies help to increment or reduce social stigma.</a:t>
            </a:r>
          </a:p>
          <a:p>
            <a:pPr marL="285750" indent="-285750">
              <a:spcAft>
                <a:spcPts val="1200"/>
              </a:spcAft>
              <a:buFont typeface="Arial" charset="0"/>
              <a:buChar char="•"/>
            </a:pPr>
            <a:r>
              <a:rPr lang="en-US" dirty="0"/>
              <a:t>Human-rights affirming policies as part of an effective HIV response</a:t>
            </a:r>
          </a:p>
          <a:p>
            <a:endParaRPr lang="en-US" dirty="0"/>
          </a:p>
          <a:p>
            <a:r>
              <a:rPr lang="en-US" dirty="0"/>
              <a:t>MOAD0103  </a:t>
            </a:r>
            <a:r>
              <a:rPr lang="en-US" sz="1200" b="0" i="0" u="none" strike="noStrike" kern="1200" dirty="0">
                <a:solidFill>
                  <a:schemeClr val="tx1"/>
                </a:solidFill>
                <a:effectLst/>
                <a:latin typeface="+mn-lt"/>
                <a:ea typeface="+mn-ea"/>
                <a:cs typeface="+mn-cs"/>
              </a:rPr>
              <a:t>Utilizing individual level data to characterize the relationship between HIV infection and the legal context of sex work across 10 countries in sub Saharan Africa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err="1">
                <a:solidFill>
                  <a:schemeClr val="tx1"/>
                </a:solidFill>
                <a:effectLst/>
                <a:latin typeface="+mn-lt"/>
                <a:ea typeface="+mn-ea"/>
                <a:cs typeface="+mn-cs"/>
              </a:rPr>
              <a:t>Realizo</a:t>
            </a:r>
            <a:r>
              <a:rPr lang="en-US" sz="1200" b="0" i="0" u="none" strike="noStrike" kern="1200" dirty="0">
                <a:solidFill>
                  <a:schemeClr val="tx1"/>
                </a:solidFill>
                <a:effectLst/>
                <a:latin typeface="+mn-lt"/>
                <a:ea typeface="+mn-ea"/>
                <a:cs typeface="+mn-cs"/>
              </a:rPr>
              <a:t> un </a:t>
            </a:r>
            <a:r>
              <a:rPr lang="en-US" sz="1200" b="0" i="0" u="none" strike="noStrike" kern="1200" dirty="0" err="1">
                <a:solidFill>
                  <a:schemeClr val="tx1"/>
                </a:solidFill>
                <a:effectLst/>
                <a:latin typeface="+mn-lt"/>
                <a:ea typeface="+mn-ea"/>
                <a:cs typeface="+mn-cs"/>
              </a:rPr>
              <a:t>trabajo</a:t>
            </a:r>
            <a:r>
              <a:rPr lang="en-US" sz="1200" b="0" i="0" u="none" strike="noStrike" kern="1200" dirty="0">
                <a:solidFill>
                  <a:schemeClr val="tx1"/>
                </a:solidFill>
                <a:effectLst/>
                <a:latin typeface="+mn-lt"/>
                <a:ea typeface="+mn-ea"/>
                <a:cs typeface="+mn-cs"/>
              </a:rPr>
              <a:t> </a:t>
            </a:r>
            <a:r>
              <a:rPr lang="en-US" dirty="0"/>
              <a:t>The Role of Stigma and Sex Work Laws, </a:t>
            </a:r>
            <a:r>
              <a:rPr lang="en-US" dirty="0" err="1"/>
              <a:t>encontro</a:t>
            </a:r>
            <a:r>
              <a:rPr lang="en-US" dirty="0"/>
              <a:t> </a:t>
            </a:r>
            <a:r>
              <a:rPr lang="en-US" dirty="0">
                <a:solidFill>
                  <a:srgbClr val="FF0000"/>
                </a:solidFill>
              </a:rPr>
              <a:t>The influence of stigma contributes to the HIV infection across legal settings.</a:t>
            </a:r>
          </a:p>
          <a:p>
            <a:r>
              <a:rPr lang="en-US" dirty="0"/>
              <a:t> </a:t>
            </a:r>
            <a:endParaRPr lang="en-US" sz="1200" b="0" i="0" u="none" strike="noStrike" kern="1200" dirty="0">
              <a:solidFill>
                <a:schemeClr val="tx1"/>
              </a:solidFill>
              <a:effectLst/>
              <a:latin typeface="+mn-lt"/>
              <a:ea typeface="+mn-ea"/>
              <a:cs typeface="+mn-cs"/>
            </a:endParaRPr>
          </a:p>
          <a:p>
            <a:r>
              <a:rPr lang="en-US" sz="1200" dirty="0"/>
              <a:t>The influence of policies was also shown in other key populations,</a:t>
            </a:r>
            <a:r>
              <a:rPr lang="en-US" sz="1200" baseline="0" dirty="0"/>
              <a:t> such as transgender people, drug users.</a:t>
            </a:r>
          </a:p>
          <a:p>
            <a:endParaRPr lang="en-US" sz="1200" dirty="0"/>
          </a:p>
          <a:p>
            <a:pPr marL="0" indent="0">
              <a:buNone/>
            </a:pPr>
            <a:r>
              <a:rPr lang="en-US" sz="1200" dirty="0"/>
              <a:t>MOAD0101 Systematic Review - show how policing practices are consistently associated with HIV infection/risk behaviors among people who inject drugs in many settings. </a:t>
            </a:r>
          </a:p>
          <a:p>
            <a:pPr marL="0" indent="0">
              <a:buNone/>
            </a:pPr>
            <a:r>
              <a:rPr lang="en-US" sz="1200" dirty="0">
                <a:solidFill>
                  <a:srgbClr val="FF0000"/>
                </a:solidFill>
              </a:rPr>
              <a:t>Need data from entire regions</a:t>
            </a:r>
          </a:p>
          <a:p>
            <a:endParaRPr lang="en-US" dirty="0"/>
          </a:p>
        </p:txBody>
      </p:sp>
      <p:sp>
        <p:nvSpPr>
          <p:cNvPr id="4" name="Marcador de número de diapositiva 3"/>
          <p:cNvSpPr>
            <a:spLocks noGrp="1"/>
          </p:cNvSpPr>
          <p:nvPr>
            <p:ph type="sldNum" sz="quarter" idx="10"/>
          </p:nvPr>
        </p:nvSpPr>
        <p:spPr/>
        <p:txBody>
          <a:bodyPr/>
          <a:lstStyle/>
          <a:p>
            <a:fld id="{CD546AD5-A61B-4744-B113-D8DEDFF5D30B}" type="slidenum">
              <a:rPr lang="en-US" smtClean="0"/>
              <a:t>20</a:t>
            </a:fld>
            <a:endParaRPr lang="en-US"/>
          </a:p>
        </p:txBody>
      </p:sp>
    </p:spTree>
    <p:extLst>
      <p:ext uri="{BB962C8B-B14F-4D97-AF65-F5344CB8AC3E}">
        <p14:creationId xmlns:p14="http://schemas.microsoft.com/office/powerpoint/2010/main" val="16617986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3306"/>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7886" y="1727200"/>
            <a:ext cx="10073273" cy="4398964"/>
          </a:xfrm>
          <a:prstGeom prst="rect">
            <a:avLst/>
          </a:prstGeom>
        </p:spPr>
        <p:txBody>
          <a:bodyPr/>
          <a:lstStyle>
            <a:lvl1pP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100">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p:cNvSpPr>
            <a:spLocks noGrp="1"/>
          </p:cNvSpPr>
          <p:nvPr>
            <p:ph type="title"/>
          </p:nvPr>
        </p:nvSpPr>
        <p:spPr>
          <a:xfrm>
            <a:off x="3452177" y="694461"/>
            <a:ext cx="7768983" cy="356081"/>
          </a:xfrm>
          <a:prstGeom prst="rect">
            <a:avLst/>
          </a:prstGeom>
        </p:spPr>
        <p:txBody>
          <a:bodyPr vert="horz" lIns="0" tIns="0" rIns="0" bIns="0" rtlCol="0" anchor="t" anchorCtr="0">
            <a:normAutofit/>
          </a:bodyPr>
          <a:lstStyle>
            <a:lvl1pPr>
              <a:defRPr>
                <a:latin typeface="Arial"/>
                <a:cs typeface="Arial"/>
              </a:defRPr>
            </a:lvl1pPr>
          </a:lstStyle>
          <a:p>
            <a:r>
              <a:rPr lang="en-GB"/>
              <a:t>Click to edit Master title style</a:t>
            </a:r>
            <a:endParaRPr lang="en-US"/>
          </a:p>
        </p:txBody>
      </p:sp>
      <p:sp>
        <p:nvSpPr>
          <p:cNvPr id="10" name="Subtitle 2"/>
          <p:cNvSpPr>
            <a:spLocks noGrp="1"/>
          </p:cNvSpPr>
          <p:nvPr>
            <p:ph type="subTitle" idx="13"/>
          </p:nvPr>
        </p:nvSpPr>
        <p:spPr>
          <a:xfrm>
            <a:off x="3452176" y="1093161"/>
            <a:ext cx="7768981" cy="307227"/>
          </a:xfrm>
          <a:prstGeom prst="rect">
            <a:avLst/>
          </a:prstGeom>
        </p:spPr>
        <p:txBody>
          <a:bodyPr lIns="0" tIns="0" rIns="0" bIns="0" anchor="t" anchorCtr="0">
            <a:normAutofit/>
          </a:bodyPr>
          <a:lstStyle>
            <a:lvl1pPr marL="0" indent="0" algn="l">
              <a:spcBef>
                <a:spcPts val="0"/>
              </a:spcBef>
              <a:buNone/>
              <a:defRPr sz="1400" baseline="0">
                <a:solidFill>
                  <a:schemeClr val="tx1"/>
                </a:solidFill>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US"/>
          </a:p>
        </p:txBody>
      </p:sp>
      <p:pic>
        <p:nvPicPr>
          <p:cNvPr id="9" name="Picture 8" descr="logo.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59253" y="146296"/>
            <a:ext cx="2324927" cy="1238318"/>
          </a:xfrm>
          <a:prstGeom prst="rect">
            <a:avLst/>
          </a:prstGeom>
        </p:spPr>
      </p:pic>
      <p:cxnSp>
        <p:nvCxnSpPr>
          <p:cNvPr id="12" name="Straight Connector 11"/>
          <p:cNvCxnSpPr/>
          <p:nvPr userDrawn="1"/>
        </p:nvCxnSpPr>
        <p:spPr>
          <a:xfrm>
            <a:off x="1147886" y="1514141"/>
            <a:ext cx="10073273"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8" name="Picture 7" descr="definitionLS.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579350"/>
            <a:ext cx="12192000" cy="278650"/>
          </a:xfrm>
          <a:prstGeom prst="rect">
            <a:avLst/>
          </a:prstGeom>
        </p:spPr>
      </p:pic>
    </p:spTree>
    <p:extLst>
      <p:ext uri="{BB962C8B-B14F-4D97-AF65-F5344CB8AC3E}">
        <p14:creationId xmlns:p14="http://schemas.microsoft.com/office/powerpoint/2010/main" val="162661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622706"/>
            <a:ext cx="10972800" cy="446864"/>
          </a:xfrm>
        </p:spPr>
        <p:txBody>
          <a:bodyPr/>
          <a:lstStyle>
            <a:lvl1pPr>
              <a:lnSpc>
                <a:spcPct val="80000"/>
              </a:lnSpc>
              <a:defRPr sz="3067" b="1">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003EEB1D-CE66-8F48-8A50-03163A79B761}"/>
              </a:ext>
            </a:extLst>
          </p:cNvPr>
          <p:cNvPicPr>
            <a:picLocks noChangeAspect="1"/>
          </p:cNvPicPr>
          <p:nvPr userDrawn="1"/>
        </p:nvPicPr>
        <p:blipFill>
          <a:blip r:embed="rId2"/>
          <a:stretch>
            <a:fillRect/>
          </a:stretch>
        </p:blipFill>
        <p:spPr>
          <a:xfrm>
            <a:off x="8280307" y="5999763"/>
            <a:ext cx="3650467" cy="707172"/>
          </a:xfrm>
          <a:prstGeom prst="rect">
            <a:avLst/>
          </a:prstGeom>
        </p:spPr>
      </p:pic>
      <p:sp>
        <p:nvSpPr>
          <p:cNvPr id="11" name="Text Placeholder 10">
            <a:extLst>
              <a:ext uri="{FF2B5EF4-FFF2-40B4-BE49-F238E27FC236}">
                <a16:creationId xmlns:a16="http://schemas.microsoft.com/office/drawing/2014/main" id="{419C2E9D-0E14-B547-BF78-D7A550FA13B8}"/>
              </a:ext>
            </a:extLst>
          </p:cNvPr>
          <p:cNvSpPr>
            <a:spLocks noGrp="1"/>
          </p:cNvSpPr>
          <p:nvPr>
            <p:ph type="body" sz="quarter" idx="10"/>
          </p:nvPr>
        </p:nvSpPr>
        <p:spPr>
          <a:xfrm>
            <a:off x="609759" y="1406106"/>
            <a:ext cx="10972483" cy="4593057"/>
          </a:xfrm>
          <a:prstGeom prst="rect">
            <a:avLst/>
          </a:prstGeom>
        </p:spPr>
        <p:txBody>
          <a:bodyPr lIns="68589" tIns="34295" rIns="68589" bIns="34295"/>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3829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2416" y="108843"/>
            <a:ext cx="3967168" cy="191274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563864" y="274639"/>
            <a:ext cx="11064273"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 id="2147483661" r:id="rId12"/>
    <p:sldLayoutId id="2147483662" r:id="rId13"/>
  </p:sldLayoutIdLst>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7.pn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8.png"/><Relationship Id="rId9" Type="http://schemas.microsoft.com/office/2007/relationships/diagramDrawing" Target="../diagrams/drawing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9.emf"/><Relationship Id="rId5" Type="http://schemas.openxmlformats.org/officeDocument/2006/relationships/oleObject" Target="../embeddings/oleObject1.bin"/><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noProof="0" dirty="0"/>
              <a:t>Track D rapporteurs: Social, behavioural and implementation science</a:t>
            </a:r>
          </a:p>
        </p:txBody>
      </p:sp>
      <p:sp>
        <p:nvSpPr>
          <p:cNvPr id="3" name="Subtitle 2"/>
          <p:cNvSpPr>
            <a:spLocks noGrp="1"/>
          </p:cNvSpPr>
          <p:nvPr>
            <p:ph type="subTitle" idx="1"/>
          </p:nvPr>
        </p:nvSpPr>
        <p:spPr>
          <a:xfrm>
            <a:off x="1828800" y="3848986"/>
            <a:ext cx="8534400" cy="1456660"/>
          </a:xfrm>
        </p:spPr>
        <p:txBody>
          <a:bodyPr>
            <a:normAutofit lnSpcReduction="10000"/>
          </a:bodyPr>
          <a:lstStyle/>
          <a:p>
            <a:r>
              <a:rPr lang="en-GB" noProof="0" dirty="0"/>
              <a:t>Sergio Bautista-Arredondo</a:t>
            </a:r>
          </a:p>
          <a:p>
            <a:r>
              <a:rPr lang="en-GB" noProof="0" dirty="0"/>
              <a:t>National Institute of Public Health</a:t>
            </a:r>
          </a:p>
          <a:p>
            <a:r>
              <a:rPr lang="en-GB" noProof="0" dirty="0"/>
              <a:t>Mexico </a:t>
            </a:r>
          </a:p>
        </p:txBody>
      </p:sp>
      <p:sp>
        <p:nvSpPr>
          <p:cNvPr id="8" name="Subtitle 2"/>
          <p:cNvSpPr txBox="1">
            <a:spLocks/>
          </p:cNvSpPr>
          <p:nvPr/>
        </p:nvSpPr>
        <p:spPr>
          <a:xfrm>
            <a:off x="1828800" y="5614313"/>
            <a:ext cx="8534400" cy="54314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800" kern="1200">
                <a:solidFill>
                  <a:srgbClr val="383333"/>
                </a:solidFill>
                <a:latin typeface="Franklin Gothic Book" panose="020B0503020102020204" pitchFamily="34" charset="0"/>
                <a:ea typeface="+mn-ea"/>
                <a:cs typeface="Arial"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Franklin Gothic Book" panose="020B0503020102020204" pitchFamily="34" charset="0"/>
                <a:ea typeface="+mn-ea"/>
                <a:cs typeface="Arial" pitchFamily="34" charset="0"/>
              </a:defRPr>
            </a:lvl2pPr>
            <a:lvl3pPr marL="914400" indent="0" algn="ctr" defTabSz="457200" rtl="0" eaLnBrk="1" latinLnBrk="0" hangingPunct="1">
              <a:spcBef>
                <a:spcPct val="20000"/>
              </a:spcBef>
              <a:buFont typeface="Arial"/>
              <a:buNone/>
              <a:defRPr sz="2400" kern="1200">
                <a:solidFill>
                  <a:schemeClr val="tx1">
                    <a:tint val="75000"/>
                  </a:schemeClr>
                </a:solidFill>
                <a:latin typeface="Franklin Gothic Book" panose="020B0503020102020204" pitchFamily="34" charset="0"/>
                <a:ea typeface="+mn-ea"/>
                <a:cs typeface="Arial"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b="1" dirty="0">
                <a:solidFill>
                  <a:schemeClr val="tx1">
                    <a:lumMod val="85000"/>
                    <a:lumOff val="15000"/>
                  </a:schemeClr>
                </a:solidFill>
              </a:rPr>
              <a:t>Share your thoughts on this presentation with </a:t>
            </a:r>
            <a:r>
              <a:rPr lang="en-US" sz="2000" b="1" dirty="0">
                <a:solidFill>
                  <a:srgbClr val="FF0000"/>
                </a:solidFill>
              </a:rPr>
              <a:t>#IAS2019</a:t>
            </a:r>
          </a:p>
        </p:txBody>
      </p:sp>
    </p:spTree>
    <p:extLst>
      <p:ext uri="{BB962C8B-B14F-4D97-AF65-F5344CB8AC3E}">
        <p14:creationId xmlns:p14="http://schemas.microsoft.com/office/powerpoint/2010/main" val="3565225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fontScale="90000"/>
          </a:bodyPr>
          <a:lstStyle/>
          <a:p>
            <a:r>
              <a:rPr lang="en-GB" noProof="0" dirty="0"/>
              <a:t>Impact of Development Assistance in 174 recipients</a:t>
            </a:r>
            <a:br>
              <a:rPr lang="en-GB" noProof="0" dirty="0"/>
            </a:br>
            <a:r>
              <a:rPr lang="en-GB" noProof="0" dirty="0"/>
              <a:t>Health Impact – HIV &amp; TB</a:t>
            </a:r>
          </a:p>
        </p:txBody>
      </p:sp>
      <p:sp>
        <p:nvSpPr>
          <p:cNvPr id="4" name="Slide Number Placeholder 3"/>
          <p:cNvSpPr>
            <a:spLocks noGrp="1"/>
          </p:cNvSpPr>
          <p:nvPr>
            <p:ph type="sldNum" sz="quarter" idx="4294967295"/>
          </p:nvPr>
        </p:nvSpPr>
        <p:spPr>
          <a:xfrm>
            <a:off x="203200" y="6477001"/>
            <a:ext cx="812800" cy="365125"/>
          </a:xfrm>
          <a:prstGeom prst="rect">
            <a:avLst/>
          </a:prstGeom>
        </p:spPr>
        <p:txBody>
          <a:bodyPr/>
          <a:lstStyle/>
          <a:p>
            <a:fld id="{35E835D3-CDD5-664E-A95E-47F1C4FEE662}" type="slidenum">
              <a:rPr lang="en-US" smtClean="0"/>
              <a:pPr/>
              <a:t>10</a:t>
            </a:fld>
            <a:endParaRPr lang="en-US"/>
          </a:p>
        </p:txBody>
      </p:sp>
      <p:pic>
        <p:nvPicPr>
          <p:cNvPr id="6" name="Content Placeholder 5" descr="Screen Shot 2019-07-15 at 18.38.03.png"/>
          <p:cNvPicPr>
            <a:picLocks noGrp="1" noChangeAspect="1"/>
          </p:cNvPicPr>
          <p:nvPr>
            <p:ph idx="1"/>
          </p:nvPr>
        </p:nvPicPr>
        <p:blipFill>
          <a:blip r:embed="rId3">
            <a:extLst>
              <a:ext uri="{28A0092B-C50C-407E-A947-70E740481C1C}">
                <a14:useLocalDpi xmlns:a14="http://schemas.microsoft.com/office/drawing/2010/main" val="0"/>
              </a:ext>
            </a:extLst>
          </a:blip>
          <a:srcRect t="-5710" b="-5710"/>
          <a:stretch>
            <a:fillRect/>
          </a:stretch>
        </p:blipFill>
        <p:spPr>
          <a:xfrm>
            <a:off x="126419" y="1055901"/>
            <a:ext cx="12065581" cy="5193887"/>
          </a:xfrm>
        </p:spPr>
      </p:pic>
      <p:sp>
        <p:nvSpPr>
          <p:cNvPr id="9" name="Frame 8"/>
          <p:cNvSpPr/>
          <p:nvPr/>
        </p:nvSpPr>
        <p:spPr>
          <a:xfrm>
            <a:off x="203200" y="1886982"/>
            <a:ext cx="11779097" cy="619790"/>
          </a:xfrm>
          <a:prstGeom prst="frame">
            <a:avLst>
              <a:gd name="adj1" fmla="val 4167"/>
            </a:avLst>
          </a:prstGeom>
          <a:solidFill>
            <a:srgbClr val="E8303B"/>
          </a:solidFill>
          <a:ln w="19050" cap="flat" cmpd="sng" algn="ctr">
            <a:solidFill>
              <a:srgbClr val="E8303B"/>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Arial"/>
              <a:cs typeface="Arial"/>
            </a:endParaRPr>
          </a:p>
        </p:txBody>
      </p:sp>
      <p:sp>
        <p:nvSpPr>
          <p:cNvPr id="7" name="TextBox 6">
            <a:extLst>
              <a:ext uri="{FF2B5EF4-FFF2-40B4-BE49-F238E27FC236}">
                <a16:creationId xmlns:a16="http://schemas.microsoft.com/office/drawing/2014/main" id="{B6AF36F7-4B96-1746-BC1C-126DF08635AD}"/>
              </a:ext>
            </a:extLst>
          </p:cNvPr>
          <p:cNvSpPr txBox="1"/>
          <p:nvPr/>
        </p:nvSpPr>
        <p:spPr>
          <a:xfrm>
            <a:off x="5899541" y="5717064"/>
            <a:ext cx="6082756" cy="430887"/>
          </a:xfrm>
          <a:prstGeom prst="rect">
            <a:avLst/>
          </a:prstGeom>
          <a:noFill/>
        </p:spPr>
        <p:txBody>
          <a:bodyPr wrap="square" rtlCol="0">
            <a:spAutoFit/>
          </a:bodyPr>
          <a:lstStyle/>
          <a:p>
            <a:r>
              <a:rPr lang="en-US" sz="1100" dirty="0"/>
              <a:t>Source: Bryan N. Patenaude, “Do Changes in Development Assistance for Health Crowd out Domestic Investment and What are the Implications for HIV/AIDS outcomes?”</a:t>
            </a:r>
            <a:endParaRPr lang="en-US" sz="1100" b="1" dirty="0"/>
          </a:p>
        </p:txBody>
      </p:sp>
      <p:sp>
        <p:nvSpPr>
          <p:cNvPr id="8" name="TextBox 7">
            <a:extLst>
              <a:ext uri="{FF2B5EF4-FFF2-40B4-BE49-F238E27FC236}">
                <a16:creationId xmlns:a16="http://schemas.microsoft.com/office/drawing/2014/main" id="{ACA5EF91-CC05-D94D-B6CC-E8F370AAD858}"/>
              </a:ext>
            </a:extLst>
          </p:cNvPr>
          <p:cNvSpPr txBox="1"/>
          <p:nvPr/>
        </p:nvSpPr>
        <p:spPr>
          <a:xfrm>
            <a:off x="10524558" y="6065122"/>
            <a:ext cx="1457739" cy="369332"/>
          </a:xfrm>
          <a:prstGeom prst="rect">
            <a:avLst/>
          </a:prstGeom>
          <a:noFill/>
        </p:spPr>
        <p:txBody>
          <a:bodyPr wrap="square" rtlCol="0">
            <a:spAutoFit/>
          </a:bodyPr>
          <a:lstStyle/>
          <a:p>
            <a:r>
              <a:rPr lang="en-US" dirty="0"/>
              <a:t>TUAD0301</a:t>
            </a:r>
          </a:p>
        </p:txBody>
      </p:sp>
      <p:sp>
        <p:nvSpPr>
          <p:cNvPr id="3" name="TextBox 2">
            <a:extLst>
              <a:ext uri="{FF2B5EF4-FFF2-40B4-BE49-F238E27FC236}">
                <a16:creationId xmlns:a16="http://schemas.microsoft.com/office/drawing/2014/main" id="{9F9EBFC4-5000-D441-9455-845975B80DE4}"/>
              </a:ext>
            </a:extLst>
          </p:cNvPr>
          <p:cNvSpPr txBox="1"/>
          <p:nvPr/>
        </p:nvSpPr>
        <p:spPr>
          <a:xfrm>
            <a:off x="4972050" y="4091940"/>
            <a:ext cx="7090257" cy="1323439"/>
          </a:xfrm>
          <a:prstGeom prst="rect">
            <a:avLst/>
          </a:prstGeom>
          <a:solidFill>
            <a:schemeClr val="bg1"/>
          </a:solidFill>
        </p:spPr>
        <p:txBody>
          <a:bodyPr wrap="square" rtlCol="0">
            <a:spAutoFit/>
          </a:bodyPr>
          <a:lstStyle/>
          <a:p>
            <a:r>
              <a:rPr lang="en-US" sz="2000" dirty="0"/>
              <a:t>Between 2000 and 2015 development assistance crowed-in domestic private health investment</a:t>
            </a:r>
          </a:p>
          <a:p>
            <a:r>
              <a:rPr lang="en-US" sz="2000" dirty="0"/>
              <a:t>Translated to reducing the incidence of TB, prevalence of HIV/AIDS, and mortality </a:t>
            </a:r>
          </a:p>
        </p:txBody>
      </p:sp>
    </p:spTree>
    <p:extLst>
      <p:ext uri="{BB962C8B-B14F-4D97-AF65-F5344CB8AC3E}">
        <p14:creationId xmlns:p14="http://schemas.microsoft.com/office/powerpoint/2010/main" val="2424275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C33E6-C06F-F946-AD1E-F873740EA4DB}"/>
              </a:ext>
            </a:extLst>
          </p:cNvPr>
          <p:cNvSpPr>
            <a:spLocks noGrp="1"/>
          </p:cNvSpPr>
          <p:nvPr>
            <p:ph type="ctrTitle"/>
          </p:nvPr>
        </p:nvSpPr>
        <p:spPr/>
        <p:txBody>
          <a:bodyPr/>
          <a:lstStyle/>
          <a:p>
            <a:r>
              <a:rPr lang="en-GB" noProof="0" dirty="0"/>
              <a:t>Involving of the community is critical for programmatic success</a:t>
            </a:r>
          </a:p>
        </p:txBody>
      </p:sp>
      <p:sp>
        <p:nvSpPr>
          <p:cNvPr id="3" name="Subtitle 2">
            <a:extLst>
              <a:ext uri="{FF2B5EF4-FFF2-40B4-BE49-F238E27FC236}">
                <a16:creationId xmlns:a16="http://schemas.microsoft.com/office/drawing/2014/main" id="{16C309A5-72E9-4F40-96C1-D1F5175185E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08654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CE092E-A6D9-4CB0-9C54-3C0A1DBA39D0}"/>
              </a:ext>
            </a:extLst>
          </p:cNvPr>
          <p:cNvPicPr>
            <a:picLocks noChangeAspect="1"/>
          </p:cNvPicPr>
          <p:nvPr/>
        </p:nvPicPr>
        <p:blipFill>
          <a:blip r:embed="rId3"/>
          <a:stretch>
            <a:fillRect/>
          </a:stretch>
        </p:blipFill>
        <p:spPr>
          <a:xfrm>
            <a:off x="6648644" y="1248774"/>
            <a:ext cx="5268436" cy="4821963"/>
          </a:xfrm>
          <a:prstGeom prst="rect">
            <a:avLst/>
          </a:prstGeom>
        </p:spPr>
      </p:pic>
      <p:pic>
        <p:nvPicPr>
          <p:cNvPr id="5" name="Picture 4">
            <a:extLst>
              <a:ext uri="{FF2B5EF4-FFF2-40B4-BE49-F238E27FC236}">
                <a16:creationId xmlns:a16="http://schemas.microsoft.com/office/drawing/2014/main" id="{87A9E15C-BBB1-482E-99CE-B4563AEEBB68}"/>
              </a:ext>
            </a:extLst>
          </p:cNvPr>
          <p:cNvPicPr>
            <a:picLocks noChangeAspect="1"/>
          </p:cNvPicPr>
          <p:nvPr/>
        </p:nvPicPr>
        <p:blipFill>
          <a:blip r:embed="rId4"/>
          <a:stretch>
            <a:fillRect/>
          </a:stretch>
        </p:blipFill>
        <p:spPr>
          <a:xfrm>
            <a:off x="9812923" y="623565"/>
            <a:ext cx="2231666" cy="909723"/>
          </a:xfrm>
          <a:prstGeom prst="rect">
            <a:avLst/>
          </a:prstGeom>
        </p:spPr>
      </p:pic>
      <p:pic>
        <p:nvPicPr>
          <p:cNvPr id="3" name="Picture 2">
            <a:extLst>
              <a:ext uri="{FF2B5EF4-FFF2-40B4-BE49-F238E27FC236}">
                <a16:creationId xmlns:a16="http://schemas.microsoft.com/office/drawing/2014/main" id="{57A33DD8-5864-4CF6-87C6-2C2996F44025}"/>
              </a:ext>
            </a:extLst>
          </p:cNvPr>
          <p:cNvPicPr>
            <a:picLocks noChangeAspect="1"/>
          </p:cNvPicPr>
          <p:nvPr/>
        </p:nvPicPr>
        <p:blipFill>
          <a:blip r:embed="rId5"/>
          <a:stretch>
            <a:fillRect/>
          </a:stretch>
        </p:blipFill>
        <p:spPr>
          <a:xfrm>
            <a:off x="530087" y="1248774"/>
            <a:ext cx="5513721" cy="4821963"/>
          </a:xfrm>
          <a:prstGeom prst="rect">
            <a:avLst/>
          </a:prstGeom>
        </p:spPr>
      </p:pic>
      <p:pic>
        <p:nvPicPr>
          <p:cNvPr id="7" name="Picture 6">
            <a:extLst>
              <a:ext uri="{FF2B5EF4-FFF2-40B4-BE49-F238E27FC236}">
                <a16:creationId xmlns:a16="http://schemas.microsoft.com/office/drawing/2014/main" id="{E0DC1412-7D0F-4FCA-A7F5-F84081FEABEF}"/>
              </a:ext>
            </a:extLst>
          </p:cNvPr>
          <p:cNvPicPr>
            <a:picLocks noChangeAspect="1"/>
          </p:cNvPicPr>
          <p:nvPr/>
        </p:nvPicPr>
        <p:blipFill>
          <a:blip r:embed="rId6"/>
          <a:stretch>
            <a:fillRect/>
          </a:stretch>
        </p:blipFill>
        <p:spPr>
          <a:xfrm>
            <a:off x="319105" y="159451"/>
            <a:ext cx="4194538" cy="686379"/>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C9CFF9B3-FA06-47B0-9068-E9A8B68D1659}"/>
              </a:ext>
            </a:extLst>
          </p:cNvPr>
          <p:cNvSpPr txBox="1"/>
          <p:nvPr/>
        </p:nvSpPr>
        <p:spPr>
          <a:xfrm>
            <a:off x="7348654" y="1788414"/>
            <a:ext cx="4456483" cy="4555093"/>
          </a:xfrm>
          <a:prstGeom prst="rect">
            <a:avLst/>
          </a:prstGeom>
          <a:solidFill>
            <a:srgbClr val="FAD1C7"/>
          </a:solidFill>
          <a:ln>
            <a:noFill/>
          </a:ln>
        </p:spPr>
        <p:txBody>
          <a:bodyPr wrap="square" rtlCol="0">
            <a:spAutoFit/>
          </a:bodyPr>
          <a:lstStyle/>
          <a:p>
            <a:r>
              <a:rPr lang="en-US" sz="2400" b="1" dirty="0"/>
              <a:t>Focus on KP:</a:t>
            </a:r>
          </a:p>
          <a:p>
            <a:endParaRPr lang="en-US" sz="1400" b="1" dirty="0"/>
          </a:p>
          <a:p>
            <a:pPr marL="342900" indent="-342900">
              <a:buFont typeface="Arial" panose="020B0604020202020204" pitchFamily="34" charset="0"/>
              <a:buChar char="•"/>
            </a:pPr>
            <a:r>
              <a:rPr lang="en-US" sz="2000" b="1" dirty="0"/>
              <a:t>Successful harm-reduction program</a:t>
            </a:r>
          </a:p>
          <a:p>
            <a:pPr marL="342900" indent="-342900">
              <a:buFont typeface="Arial" panose="020B0604020202020204" pitchFamily="34" charset="0"/>
              <a:buChar char="•"/>
            </a:pPr>
            <a:r>
              <a:rPr lang="en-US" sz="2000" b="1" dirty="0"/>
              <a:t>Peer-based health promotion</a:t>
            </a:r>
          </a:p>
          <a:p>
            <a:pPr marL="342900" indent="-342900">
              <a:buFont typeface="Arial" panose="020B0604020202020204" pitchFamily="34" charset="0"/>
              <a:buChar char="•"/>
            </a:pPr>
            <a:r>
              <a:rPr lang="en-US" sz="2000" b="1" dirty="0"/>
              <a:t>Community mobilization &amp; engagement</a:t>
            </a:r>
          </a:p>
          <a:p>
            <a:pPr marL="342900" indent="-342900">
              <a:buFont typeface="Arial" panose="020B0604020202020204" pitchFamily="34" charset="0"/>
              <a:buChar char="•"/>
            </a:pPr>
            <a:r>
              <a:rPr lang="en-US" sz="2000" b="1" dirty="0"/>
              <a:t>Rapid PrEP scale-up</a:t>
            </a:r>
          </a:p>
          <a:p>
            <a:pPr marL="342900" indent="-342900">
              <a:buFont typeface="Arial" panose="020B0604020202020204" pitchFamily="34" charset="0"/>
              <a:buChar char="•"/>
            </a:pPr>
            <a:r>
              <a:rPr lang="en-US" sz="2000" b="1" dirty="0"/>
              <a:t>Accessible and acceptable HTS</a:t>
            </a:r>
          </a:p>
          <a:p>
            <a:pPr>
              <a:lnSpc>
                <a:spcPct val="150000"/>
              </a:lnSpc>
            </a:pPr>
            <a:r>
              <a:rPr lang="en-US" sz="2000" b="1" dirty="0"/>
              <a:t>&amp; High-quality ANC</a:t>
            </a:r>
          </a:p>
          <a:p>
            <a:endParaRPr lang="en-US" sz="2400" b="1" dirty="0"/>
          </a:p>
          <a:p>
            <a:pPr algn="ctr"/>
            <a:r>
              <a:rPr lang="en-US" sz="3200" b="1" dirty="0">
                <a:solidFill>
                  <a:srgbClr val="C00000"/>
                </a:solidFill>
                <a:effectLst>
                  <a:outerShdw blurRad="38100" dist="38100" dir="2700000" algn="tl">
                    <a:srgbClr val="000000">
                      <a:alpha val="43137"/>
                    </a:srgbClr>
                  </a:outerShdw>
                </a:effectLst>
              </a:rPr>
              <a:t>92 – 97 – 95+</a:t>
            </a:r>
            <a:r>
              <a:rPr lang="en-US" sz="3200" b="1" dirty="0">
                <a:solidFill>
                  <a:srgbClr val="FF0000"/>
                </a:solidFill>
              </a:rPr>
              <a:t> </a:t>
            </a:r>
            <a:r>
              <a:rPr lang="en-US" dirty="0"/>
              <a:t>(2017)*</a:t>
            </a:r>
            <a:endParaRPr lang="en-US" sz="2400" dirty="0"/>
          </a:p>
          <a:p>
            <a:pPr algn="ctr"/>
            <a:endParaRPr lang="en-US" sz="3200" i="1" dirty="0"/>
          </a:p>
          <a:p>
            <a:pPr algn="r"/>
            <a:r>
              <a:rPr lang="en-US" sz="1400" i="1" dirty="0"/>
              <a:t>* Source: UNAIDS special analysis, 2019</a:t>
            </a:r>
            <a:endParaRPr lang="en-US" sz="2800" b="1" dirty="0"/>
          </a:p>
        </p:txBody>
      </p:sp>
      <p:sp>
        <p:nvSpPr>
          <p:cNvPr id="2" name="Rectangle 1"/>
          <p:cNvSpPr/>
          <p:nvPr/>
        </p:nvSpPr>
        <p:spPr>
          <a:xfrm>
            <a:off x="1003218" y="914834"/>
            <a:ext cx="4240696" cy="276999"/>
          </a:xfrm>
          <a:prstGeom prst="rect">
            <a:avLst/>
          </a:prstGeom>
        </p:spPr>
        <p:txBody>
          <a:bodyPr wrap="square">
            <a:spAutoFit/>
          </a:bodyPr>
          <a:lstStyle/>
          <a:p>
            <a:r>
              <a:rPr lang="en-US" sz="1200" b="1" dirty="0"/>
              <a:t>© The Kirby Institute for infection and immunity in society 2018</a:t>
            </a:r>
          </a:p>
        </p:txBody>
      </p:sp>
      <p:sp>
        <p:nvSpPr>
          <p:cNvPr id="6" name="TextBox 5">
            <a:extLst>
              <a:ext uri="{FF2B5EF4-FFF2-40B4-BE49-F238E27FC236}">
                <a16:creationId xmlns:a16="http://schemas.microsoft.com/office/drawing/2014/main" id="{2B07D2CC-3B7C-7541-8999-5597A6727B9B}"/>
              </a:ext>
            </a:extLst>
          </p:cNvPr>
          <p:cNvSpPr txBox="1"/>
          <p:nvPr/>
        </p:nvSpPr>
        <p:spPr>
          <a:xfrm>
            <a:off x="401444" y="6333893"/>
            <a:ext cx="7313806" cy="369332"/>
          </a:xfrm>
          <a:prstGeom prst="rect">
            <a:avLst/>
          </a:prstGeom>
          <a:solidFill>
            <a:schemeClr val="accent6">
              <a:lumMod val="40000"/>
              <a:lumOff val="60000"/>
            </a:schemeClr>
          </a:solidFill>
        </p:spPr>
        <p:txBody>
          <a:bodyPr wrap="square" rtlCol="0">
            <a:spAutoFit/>
          </a:bodyPr>
          <a:lstStyle/>
          <a:p>
            <a:r>
              <a:rPr lang="en-US" dirty="0"/>
              <a:t>Source: Maeve Brito de Mello </a:t>
            </a:r>
            <a:r>
              <a:rPr lang="en-US" b="1" dirty="0"/>
              <a:t>“Progress on scaling up HIV prevention</a:t>
            </a:r>
            <a:r>
              <a:rPr lang="en-US" dirty="0"/>
              <a:t>”</a:t>
            </a:r>
          </a:p>
        </p:txBody>
      </p:sp>
      <p:sp>
        <p:nvSpPr>
          <p:cNvPr id="9" name="TextBox 8">
            <a:extLst>
              <a:ext uri="{FF2B5EF4-FFF2-40B4-BE49-F238E27FC236}">
                <a16:creationId xmlns:a16="http://schemas.microsoft.com/office/drawing/2014/main" id="{F69904DC-135C-0C44-AAF2-E8F027CA175E}"/>
              </a:ext>
            </a:extLst>
          </p:cNvPr>
          <p:cNvSpPr txBox="1"/>
          <p:nvPr/>
        </p:nvSpPr>
        <p:spPr>
          <a:xfrm>
            <a:off x="7950820" y="6333893"/>
            <a:ext cx="1137424" cy="369332"/>
          </a:xfrm>
          <a:prstGeom prst="rect">
            <a:avLst/>
          </a:prstGeom>
          <a:noFill/>
        </p:spPr>
        <p:txBody>
          <a:bodyPr wrap="square" rtlCol="0">
            <a:spAutoFit/>
          </a:bodyPr>
          <a:lstStyle/>
          <a:p>
            <a:r>
              <a:rPr lang="en-US" dirty="0"/>
              <a:t>TUBS0103</a:t>
            </a:r>
          </a:p>
        </p:txBody>
      </p:sp>
      <p:sp>
        <p:nvSpPr>
          <p:cNvPr id="10" name="TextBox 9">
            <a:extLst>
              <a:ext uri="{FF2B5EF4-FFF2-40B4-BE49-F238E27FC236}">
                <a16:creationId xmlns:a16="http://schemas.microsoft.com/office/drawing/2014/main" id="{C598A48C-A4F5-F445-BD3A-647245B4A87C}"/>
              </a:ext>
            </a:extLst>
          </p:cNvPr>
          <p:cNvSpPr txBox="1"/>
          <p:nvPr/>
        </p:nvSpPr>
        <p:spPr>
          <a:xfrm>
            <a:off x="5159493" y="47930"/>
            <a:ext cx="4653430" cy="1477328"/>
          </a:xfrm>
          <a:prstGeom prst="rect">
            <a:avLst/>
          </a:prstGeom>
          <a:noFill/>
        </p:spPr>
        <p:txBody>
          <a:bodyPr wrap="square" rtlCol="0">
            <a:spAutoFit/>
          </a:bodyPr>
          <a:lstStyle/>
          <a:p>
            <a:r>
              <a:rPr lang="en-US" dirty="0"/>
              <a:t>In Australia, HIV prevention programs focused on easy access, peer-based health promotion, and community mobilization leading to 92-97-95+ result. </a:t>
            </a:r>
          </a:p>
          <a:p>
            <a:endParaRPr lang="en-US" dirty="0"/>
          </a:p>
        </p:txBody>
      </p:sp>
    </p:spTree>
    <p:extLst>
      <p:ext uri="{BB962C8B-B14F-4D97-AF65-F5344CB8AC3E}">
        <p14:creationId xmlns:p14="http://schemas.microsoft.com/office/powerpoint/2010/main" val="44576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626344B8-1DB2-DB4D-AC5C-0B7704C252BB}"/>
                  </a:ext>
                </a:extLst>
              </p:cNvPr>
              <p:cNvSpPr/>
              <p:nvPr/>
            </p:nvSpPr>
            <p:spPr>
              <a:xfrm>
                <a:off x="6682931" y="464462"/>
                <a:ext cx="5395656" cy="2965364"/>
              </a:xfrm>
              <a:prstGeom prst="rect">
                <a:avLst/>
              </a:prstGeom>
              <a:ln>
                <a:noFill/>
              </a:ln>
            </p:spPr>
            <p:txBody>
              <a:bodyPr wrap="square">
                <a:spAutoFit/>
              </a:bodyPr>
              <a:lstStyle/>
              <a:p>
                <a:pPr defTabSz="457250"/>
                <a:r>
                  <a:rPr lang="en-US" sz="2667" b="1" dirty="0">
                    <a:solidFill>
                      <a:srgbClr val="414042"/>
                    </a:solidFill>
                    <a:latin typeface="Arial" panose="020B0604020202020204" pitchFamily="34" charset="0"/>
                    <a:cs typeface="Arial" panose="020B0604020202020204" pitchFamily="34" charset="0"/>
                  </a:rPr>
                  <a:t>Feasibility: </a:t>
                </a:r>
              </a:p>
              <a:p>
                <a:pPr marL="361942" indent="-361942" defTabSz="457250">
                  <a:buFont typeface="Arial" panose="020B0604020202020204" pitchFamily="34" charset="0"/>
                  <a:buChar char="•"/>
                </a:pPr>
                <a:r>
                  <a:rPr lang="en-US" sz="2667" dirty="0">
                    <a:solidFill>
                      <a:srgbClr val="414042"/>
                    </a:solidFill>
                    <a:latin typeface="Arial" panose="020B0604020202020204" pitchFamily="34" charset="0"/>
                    <a:cs typeface="Arial" panose="020B0604020202020204" pitchFamily="34" charset="0"/>
                  </a:rPr>
                  <a:t>Rapid recruitment/enrollment</a:t>
                </a:r>
              </a:p>
              <a:p>
                <a:pPr marL="361942" lvl="1" indent="-361942" defTabSz="457250">
                  <a:buFont typeface="Arial" panose="020B0604020202020204" pitchFamily="34" charset="0"/>
                  <a:buChar char="•"/>
                </a:pPr>
                <a:r>
                  <a:rPr lang="en-US" sz="2667" dirty="0">
                    <a:solidFill>
                      <a:srgbClr val="414042"/>
                    </a:solidFill>
                    <a:latin typeface="Arial" panose="020B0604020202020204" pitchFamily="34" charset="0"/>
                    <a:cs typeface="Arial" panose="020B0604020202020204" pitchFamily="34" charset="0"/>
                  </a:rPr>
                  <a:t>&gt;90% Retention at 12 weeks</a:t>
                </a:r>
              </a:p>
              <a:p>
                <a:pPr marL="361942" lvl="1" indent="-361942" defTabSz="457250">
                  <a:buFont typeface="Arial" panose="020B0604020202020204" pitchFamily="34" charset="0"/>
                  <a:buChar char="•"/>
                </a:pPr>
                <a:r>
                  <a:rPr lang="en-US" sz="2667" dirty="0">
                    <a:solidFill>
                      <a:srgbClr val="414042"/>
                    </a:solidFill>
                    <a:latin typeface="Arial" panose="020B0604020202020204" pitchFamily="34" charset="0"/>
                    <a:cs typeface="Arial" panose="020B0604020202020204" pitchFamily="34" charset="0"/>
                  </a:rPr>
                  <a:t>&gt;85% liked, commented, loved </a:t>
                </a:r>
                <a14:m>
                  <m:oMath xmlns:m="http://schemas.openxmlformats.org/officeDocument/2006/math">
                    <m:r>
                      <a:rPr lang="en-US" sz="2667" i="1">
                        <a:solidFill>
                          <a:srgbClr val="414042"/>
                        </a:solidFill>
                        <a:latin typeface="Cambria Math" panose="02040503050406030204" pitchFamily="18" charset="0"/>
                        <a:ea typeface="Cambria Math" panose="02040503050406030204" pitchFamily="18" charset="0"/>
                        <a:cs typeface="Arial" panose="020B0604020202020204" pitchFamily="34" charset="0"/>
                      </a:rPr>
                      <m:t>≥</m:t>
                    </m:r>
                    <m:r>
                      <a:rPr lang="en-US" sz="2667">
                        <a:solidFill>
                          <a:srgbClr val="414042"/>
                        </a:solidFill>
                        <a:latin typeface="Cambria Math" panose="02040503050406030204" pitchFamily="18" charset="0"/>
                        <a:ea typeface="Cambria Math" panose="02040503050406030204" pitchFamily="18" charset="0"/>
                        <a:cs typeface="Arial" panose="020B0604020202020204" pitchFamily="34" charset="0"/>
                      </a:rPr>
                      <m:t>1</m:t>
                    </m:r>
                  </m:oMath>
                </a14:m>
                <a:r>
                  <a:rPr lang="en-US" sz="2667" dirty="0">
                    <a:solidFill>
                      <a:srgbClr val="414042"/>
                    </a:solidFill>
                    <a:latin typeface="Arial" panose="020B0604020202020204" pitchFamily="34" charset="0"/>
                    <a:cs typeface="Arial" panose="020B0604020202020204" pitchFamily="34" charset="0"/>
                  </a:rPr>
                  <a:t> post</a:t>
                </a:r>
              </a:p>
              <a:p>
                <a:pPr marL="361942" lvl="1" indent="-361942" defTabSz="457250">
                  <a:buFont typeface="Arial" panose="020B0604020202020204" pitchFamily="34" charset="0"/>
                  <a:buChar char="•"/>
                </a:pPr>
                <a:r>
                  <a:rPr lang="en-US" sz="2667" dirty="0">
                    <a:solidFill>
                      <a:srgbClr val="414042"/>
                    </a:solidFill>
                    <a:latin typeface="Arial" panose="020B0604020202020204" pitchFamily="34" charset="0"/>
                    <a:cs typeface="Arial" panose="020B0604020202020204" pitchFamily="34" charset="0"/>
                  </a:rPr>
                  <a:t>Each post viewed by ~40-50% of participants</a:t>
                </a:r>
              </a:p>
            </p:txBody>
          </p:sp>
        </mc:Choice>
        <mc:Fallback xmlns="">
          <p:sp>
            <p:nvSpPr>
              <p:cNvPr id="15" name="Rectangle 14">
                <a:extLst>
                  <a:ext uri="{FF2B5EF4-FFF2-40B4-BE49-F238E27FC236}">
                    <a16:creationId xmlns:a16="http://schemas.microsoft.com/office/drawing/2014/main" id="{626344B8-1DB2-DB4D-AC5C-0B7704C252BB}"/>
                  </a:ext>
                </a:extLst>
              </p:cNvPr>
              <p:cNvSpPr>
                <a:spLocks noRot="1" noChangeAspect="1" noMove="1" noResize="1" noEditPoints="1" noAdjustHandles="1" noChangeArrowheads="1" noChangeShapeType="1" noTextEdit="1"/>
              </p:cNvSpPr>
              <p:nvPr/>
            </p:nvSpPr>
            <p:spPr>
              <a:xfrm>
                <a:off x="6682931" y="464462"/>
                <a:ext cx="5395656" cy="2965364"/>
              </a:xfrm>
              <a:prstGeom prst="rect">
                <a:avLst/>
              </a:prstGeom>
              <a:blipFill>
                <a:blip r:embed="rId3"/>
                <a:stretch>
                  <a:fillRect l="-2113" t="-1709" b="-4274"/>
                </a:stretch>
              </a:blipFill>
              <a:ln>
                <a:noFill/>
              </a:ln>
            </p:spPr>
            <p:txBody>
              <a:bodyPr/>
              <a:lstStyle/>
              <a:p>
                <a:r>
                  <a:rPr lang="en-US">
                    <a:noFill/>
                  </a:rPr>
                  <a:t> </a:t>
                </a:r>
              </a:p>
            </p:txBody>
          </p:sp>
        </mc:Fallback>
      </mc:AlternateContent>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961805"/>
            <a:ext cx="5321130" cy="4490622"/>
          </a:xfrm>
          <a:prstGeom prst="rect">
            <a:avLst/>
          </a:prstGeom>
        </p:spPr>
      </p:pic>
      <p:sp>
        <p:nvSpPr>
          <p:cNvPr id="3" name="Rectangle 2"/>
          <p:cNvSpPr/>
          <p:nvPr/>
        </p:nvSpPr>
        <p:spPr>
          <a:xfrm>
            <a:off x="6682931" y="3460154"/>
            <a:ext cx="5395656" cy="2554930"/>
          </a:xfrm>
          <a:prstGeom prst="rect">
            <a:avLst/>
          </a:prstGeom>
        </p:spPr>
        <p:txBody>
          <a:bodyPr wrap="square">
            <a:spAutoFit/>
          </a:bodyPr>
          <a:lstStyle/>
          <a:p>
            <a:pPr defTabSz="457250"/>
            <a:r>
              <a:rPr lang="en-US" sz="2667" b="1" dirty="0">
                <a:solidFill>
                  <a:srgbClr val="414042"/>
                </a:solidFill>
                <a:latin typeface="Arial" panose="020B0604020202020204" pitchFamily="34" charset="0"/>
                <a:cs typeface="Arial" panose="020B0604020202020204" pitchFamily="34" charset="0"/>
              </a:rPr>
              <a:t>Acceptability:</a:t>
            </a:r>
          </a:p>
          <a:p>
            <a:pPr marL="361942" lvl="1" indent="-361942" defTabSz="457250">
              <a:buFont typeface="Arial" panose="020B0604020202020204" pitchFamily="34" charset="0"/>
              <a:buChar char="•"/>
            </a:pPr>
            <a:r>
              <a:rPr lang="en-US" sz="2667" dirty="0">
                <a:solidFill>
                  <a:srgbClr val="414042"/>
                </a:solidFill>
                <a:latin typeface="Arial" panose="020B0604020202020204" pitchFamily="34" charset="0"/>
                <a:cs typeface="Arial" panose="020B0604020202020204" pitchFamily="34" charset="0"/>
              </a:rPr>
              <a:t>82% would continue participating, </a:t>
            </a:r>
          </a:p>
          <a:p>
            <a:pPr marL="361942" lvl="1" indent="-361942" defTabSz="457250">
              <a:buFont typeface="Arial" panose="020B0604020202020204" pitchFamily="34" charset="0"/>
              <a:buChar char="•"/>
            </a:pPr>
            <a:r>
              <a:rPr lang="en-US" sz="2667" dirty="0">
                <a:solidFill>
                  <a:srgbClr val="414042"/>
                </a:solidFill>
                <a:latin typeface="Arial" panose="020B0604020202020204" pitchFamily="34" charset="0"/>
                <a:cs typeface="Arial" panose="020B0604020202020204" pitchFamily="34" charset="0"/>
              </a:rPr>
              <a:t>78% reported high satisfaction </a:t>
            </a:r>
          </a:p>
          <a:p>
            <a:pPr marL="361942" lvl="1" indent="-361942" defTabSz="457250">
              <a:buFont typeface="Arial" panose="020B0604020202020204" pitchFamily="34" charset="0"/>
              <a:buChar char="•"/>
            </a:pPr>
            <a:r>
              <a:rPr lang="en-US" sz="2667" dirty="0">
                <a:solidFill>
                  <a:srgbClr val="414042"/>
                </a:solidFill>
                <a:latin typeface="Arial" panose="020B0604020202020204" pitchFamily="34" charset="0"/>
                <a:cs typeface="Arial" panose="020B0604020202020204" pitchFamily="34" charset="0"/>
              </a:rPr>
              <a:t>75% would recommend friends to participate</a:t>
            </a:r>
          </a:p>
        </p:txBody>
      </p:sp>
      <p:sp>
        <p:nvSpPr>
          <p:cNvPr id="16" name="TextBox 15">
            <a:extLst>
              <a:ext uri="{FF2B5EF4-FFF2-40B4-BE49-F238E27FC236}">
                <a16:creationId xmlns:a16="http://schemas.microsoft.com/office/drawing/2014/main" id="{F0756714-67CF-4541-B7A3-CE3447429EAA}"/>
              </a:ext>
            </a:extLst>
          </p:cNvPr>
          <p:cNvSpPr txBox="1"/>
          <p:nvPr/>
        </p:nvSpPr>
        <p:spPr>
          <a:xfrm>
            <a:off x="11151" y="6462248"/>
            <a:ext cx="8028878" cy="369332"/>
          </a:xfrm>
          <a:prstGeom prst="rect">
            <a:avLst/>
          </a:prstGeom>
          <a:noFill/>
        </p:spPr>
        <p:txBody>
          <a:bodyPr wrap="square" rtlCol="0">
            <a:spAutoFit/>
          </a:bodyPr>
          <a:lstStyle/>
          <a:p>
            <a:r>
              <a:rPr lang="en-US" sz="900" dirty="0"/>
              <a:t>Source: Viraj V Patel </a:t>
            </a:r>
            <a:r>
              <a:rPr lang="en-US" sz="900" b="1" dirty="0"/>
              <a:t>“Empowering with PrEP (</a:t>
            </a:r>
            <a:r>
              <a:rPr lang="en-US" sz="900" b="1" dirty="0" err="1"/>
              <a:t>ePrEP</a:t>
            </a:r>
            <a:r>
              <a:rPr lang="en-US" sz="900" b="1" dirty="0"/>
              <a:t>) - a peer-delivered online social network intervention for PrEP adoption among young Black and Latinx men who have sex with men: Cluster randomized controlled trial"</a:t>
            </a:r>
          </a:p>
        </p:txBody>
      </p:sp>
      <p:sp>
        <p:nvSpPr>
          <p:cNvPr id="17" name="TextBox 16">
            <a:extLst>
              <a:ext uri="{FF2B5EF4-FFF2-40B4-BE49-F238E27FC236}">
                <a16:creationId xmlns:a16="http://schemas.microsoft.com/office/drawing/2014/main" id="{4CF1138A-2E6F-4648-83DB-E9C921A5A997}"/>
              </a:ext>
            </a:extLst>
          </p:cNvPr>
          <p:cNvSpPr txBox="1"/>
          <p:nvPr/>
        </p:nvSpPr>
        <p:spPr>
          <a:xfrm>
            <a:off x="7092177" y="6255038"/>
            <a:ext cx="1430706" cy="276999"/>
          </a:xfrm>
          <a:prstGeom prst="rect">
            <a:avLst/>
          </a:prstGeom>
          <a:noFill/>
        </p:spPr>
        <p:txBody>
          <a:bodyPr wrap="square" rtlCol="0">
            <a:spAutoFit/>
          </a:bodyPr>
          <a:lstStyle/>
          <a:p>
            <a:r>
              <a:rPr lang="en-US" sz="1200" dirty="0"/>
              <a:t>MOPDD0203</a:t>
            </a:r>
            <a:endParaRPr lang="en-US" sz="1000" dirty="0"/>
          </a:p>
        </p:txBody>
      </p:sp>
      <p:sp>
        <p:nvSpPr>
          <p:cNvPr id="4" name="TextBox 3">
            <a:extLst>
              <a:ext uri="{FF2B5EF4-FFF2-40B4-BE49-F238E27FC236}">
                <a16:creationId xmlns:a16="http://schemas.microsoft.com/office/drawing/2014/main" id="{53B26769-9455-6C47-90E3-3C62355844DD}"/>
              </a:ext>
            </a:extLst>
          </p:cNvPr>
          <p:cNvSpPr txBox="1"/>
          <p:nvPr/>
        </p:nvSpPr>
        <p:spPr>
          <a:xfrm>
            <a:off x="222739" y="173212"/>
            <a:ext cx="6460192" cy="1569660"/>
          </a:xfrm>
          <a:prstGeom prst="rect">
            <a:avLst/>
          </a:prstGeom>
          <a:noFill/>
        </p:spPr>
        <p:txBody>
          <a:bodyPr wrap="square" rtlCol="0">
            <a:spAutoFit/>
          </a:bodyPr>
          <a:lstStyle/>
          <a:p>
            <a:r>
              <a:rPr lang="en-US" sz="2400" dirty="0"/>
              <a:t>Among Black and Latin MSM leveraging existing social networks in the US </a:t>
            </a:r>
          </a:p>
          <a:p>
            <a:r>
              <a:rPr lang="en-US" sz="2400" dirty="0"/>
              <a:t>Increased knowledge, communication skills about </a:t>
            </a:r>
            <a:r>
              <a:rPr lang="en-US" sz="2400" dirty="0" err="1"/>
              <a:t>PrEP</a:t>
            </a:r>
            <a:r>
              <a:rPr lang="en-US" sz="2400" dirty="0"/>
              <a:t> use, and reduce </a:t>
            </a:r>
            <a:r>
              <a:rPr lang="en-US" sz="2400" dirty="0" err="1"/>
              <a:t>PrEP</a:t>
            </a:r>
            <a:r>
              <a:rPr lang="en-US" sz="2400" dirty="0"/>
              <a:t>-stigma. </a:t>
            </a:r>
          </a:p>
        </p:txBody>
      </p:sp>
    </p:spTree>
    <p:extLst>
      <p:ext uri="{BB962C8B-B14F-4D97-AF65-F5344CB8AC3E}">
        <p14:creationId xmlns:p14="http://schemas.microsoft.com/office/powerpoint/2010/main" val="126939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88F1E-C3F3-6F4D-977D-23F437CD7883}"/>
              </a:ext>
            </a:extLst>
          </p:cNvPr>
          <p:cNvSpPr>
            <a:spLocks noGrp="1"/>
          </p:cNvSpPr>
          <p:nvPr>
            <p:ph type="ctrTitle"/>
          </p:nvPr>
        </p:nvSpPr>
        <p:spPr/>
        <p:txBody>
          <a:bodyPr>
            <a:normAutofit/>
          </a:bodyPr>
          <a:lstStyle/>
          <a:p>
            <a:r>
              <a:rPr lang="en-GB" noProof="0" dirty="0"/>
              <a:t>Community involvement all along. Designing interventions and generating evidence</a:t>
            </a:r>
          </a:p>
        </p:txBody>
      </p:sp>
      <p:sp>
        <p:nvSpPr>
          <p:cNvPr id="3" name="Subtitle 2">
            <a:extLst>
              <a:ext uri="{FF2B5EF4-FFF2-40B4-BE49-F238E27FC236}">
                <a16:creationId xmlns:a16="http://schemas.microsoft.com/office/drawing/2014/main" id="{0B12B0FE-EC26-1149-829C-868A3C0D6D8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84927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noProof="0" dirty="0"/>
              <a:t>Community engagement in clinical trials</a:t>
            </a:r>
          </a:p>
        </p:txBody>
      </p:sp>
      <p:sp>
        <p:nvSpPr>
          <p:cNvPr id="3" name="Marcador de contenido 2"/>
          <p:cNvSpPr>
            <a:spLocks noGrp="1"/>
          </p:cNvSpPr>
          <p:nvPr>
            <p:ph idx="1"/>
          </p:nvPr>
        </p:nvSpPr>
        <p:spPr>
          <a:xfrm>
            <a:off x="3822492" y="1702230"/>
            <a:ext cx="4102974" cy="846098"/>
          </a:xfrm>
        </p:spPr>
        <p:txBody>
          <a:bodyPr>
            <a:normAutofit fontScale="47500" lnSpcReduction="20000"/>
          </a:bodyPr>
          <a:lstStyle/>
          <a:p>
            <a:pPr marL="0" lvl="0" indent="0" defTabSz="914400">
              <a:spcBef>
                <a:spcPts val="0"/>
              </a:spcBef>
              <a:buNone/>
            </a:pPr>
            <a:r>
              <a:rPr lang="en-GB" noProof="0" dirty="0" err="1"/>
              <a:t>iPrevent</a:t>
            </a:r>
            <a:r>
              <a:rPr lang="en-GB" noProof="0" dirty="0"/>
              <a:t> study in Cape Town, South Africa</a:t>
            </a:r>
          </a:p>
          <a:p>
            <a:pPr marL="0" lvl="0" indent="0" defTabSz="914400">
              <a:spcBef>
                <a:spcPts val="0"/>
              </a:spcBef>
              <a:buNone/>
            </a:pPr>
            <a:r>
              <a:rPr lang="en-GB" noProof="0" dirty="0"/>
              <a:t>Engaging end-users in the research process before products reach the market</a:t>
            </a:r>
          </a:p>
          <a:p>
            <a:pPr marL="0" lvl="0" indent="0" defTabSz="914400">
              <a:spcBef>
                <a:spcPts val="0"/>
              </a:spcBef>
              <a:buNone/>
            </a:pPr>
            <a:endParaRPr lang="en-GB" noProof="0" dirty="0"/>
          </a:p>
          <a:p>
            <a:pPr marL="0" lvl="0" indent="0" defTabSz="914400">
              <a:spcBef>
                <a:spcPts val="0"/>
              </a:spcBef>
              <a:buNone/>
            </a:pPr>
            <a:endParaRPr lang="en-GB" noProof="0"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2609" y="3039101"/>
            <a:ext cx="2829791" cy="3240310"/>
          </a:xfrm>
          <a:prstGeom prst="rect">
            <a:avLst/>
          </a:prstGeom>
        </p:spPr>
      </p:pic>
      <p:sp>
        <p:nvSpPr>
          <p:cNvPr id="5" name="Rectángulo 4"/>
          <p:cNvSpPr/>
          <p:nvPr/>
        </p:nvSpPr>
        <p:spPr>
          <a:xfrm>
            <a:off x="8331866" y="1417639"/>
            <a:ext cx="3596640" cy="2308324"/>
          </a:xfrm>
          <a:prstGeom prst="rect">
            <a:avLst/>
          </a:prstGeom>
        </p:spPr>
        <p:txBody>
          <a:bodyPr wrap="square">
            <a:spAutoFit/>
          </a:bodyPr>
          <a:lstStyle/>
          <a:p>
            <a:pPr defTabSz="914400"/>
            <a:r>
              <a:rPr lang="en-US" dirty="0"/>
              <a:t>Early and Ongoing </a:t>
            </a:r>
            <a:br>
              <a:rPr lang="en-US" dirty="0"/>
            </a:br>
            <a:r>
              <a:rPr lang="en-US" dirty="0"/>
              <a:t>Community Engagement in HIV Prevention Efficacy Trials </a:t>
            </a:r>
          </a:p>
          <a:p>
            <a:pPr defTabSz="914400"/>
            <a:r>
              <a:rPr lang="en-US" dirty="0"/>
              <a:t>The AMP Studies’ Experience (HVTN 704/HPTN 085 &amp; HVTN 703/HPTN 081) </a:t>
            </a:r>
          </a:p>
          <a:p>
            <a:pPr lvl="0" defTabSz="914400"/>
            <a:endParaRPr lang="en-US" dirty="0"/>
          </a:p>
          <a:p>
            <a:pPr lvl="0" defTabSz="914400"/>
            <a:endParaRPr lang="en-US" dirty="0"/>
          </a:p>
        </p:txBody>
      </p:sp>
      <p:sp>
        <p:nvSpPr>
          <p:cNvPr id="6" name="Rectangle 10">
            <a:extLst>
              <a:ext uri="{FF2B5EF4-FFF2-40B4-BE49-F238E27FC236}">
                <a16:creationId xmlns:a16="http://schemas.microsoft.com/office/drawing/2014/main" id="{6A68ED16-3A44-A24F-86CC-AD65979AC003}"/>
              </a:ext>
            </a:extLst>
          </p:cNvPr>
          <p:cNvSpPr/>
          <p:nvPr/>
        </p:nvSpPr>
        <p:spPr>
          <a:xfrm>
            <a:off x="547957" y="2817181"/>
            <a:ext cx="2418763" cy="2608260"/>
          </a:xfrm>
          <a:prstGeom prst="rect">
            <a:avLst/>
          </a:prstGeom>
          <a:solidFill>
            <a:schemeClr val="bg1"/>
          </a:solidFill>
          <a:ln>
            <a:noFill/>
          </a:ln>
          <a:effectLst>
            <a:outerShdw blurRad="1206500" dist="23000" dir="5400000" sx="105000" sy="105000"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32"/>
          <p:cNvPicPr>
            <a:picLocks noChangeAspect="1"/>
          </p:cNvPicPr>
          <p:nvPr/>
        </p:nvPicPr>
        <p:blipFill>
          <a:blip r:embed="rId4"/>
          <a:stretch>
            <a:fillRect/>
          </a:stretch>
        </p:blipFill>
        <p:spPr>
          <a:xfrm>
            <a:off x="547957" y="3039101"/>
            <a:ext cx="2276656" cy="2974779"/>
          </a:xfrm>
          <a:prstGeom prst="rect">
            <a:avLst/>
          </a:prstGeom>
          <a:effectLst/>
        </p:spPr>
      </p:pic>
      <p:graphicFrame>
        <p:nvGraphicFramePr>
          <p:cNvPr id="11" name="Diagram 4">
            <a:extLst>
              <a:ext uri="{FF2B5EF4-FFF2-40B4-BE49-F238E27FC236}">
                <a16:creationId xmlns:a16="http://schemas.microsoft.com/office/drawing/2014/main" id="{2D29AA36-0641-425B-97B4-C8399F27768C}"/>
              </a:ext>
            </a:extLst>
          </p:cNvPr>
          <p:cNvGraphicFramePr/>
          <p:nvPr>
            <p:extLst/>
          </p:nvPr>
        </p:nvGraphicFramePr>
        <p:xfrm>
          <a:off x="3312826" y="2784268"/>
          <a:ext cx="5276723" cy="29299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CuadroTexto 7"/>
          <p:cNvSpPr txBox="1"/>
          <p:nvPr/>
        </p:nvSpPr>
        <p:spPr>
          <a:xfrm>
            <a:off x="547957" y="1702230"/>
            <a:ext cx="2276656" cy="923330"/>
          </a:xfrm>
          <a:prstGeom prst="rect">
            <a:avLst/>
          </a:prstGeom>
          <a:noFill/>
        </p:spPr>
        <p:txBody>
          <a:bodyPr wrap="square" rtlCol="0">
            <a:spAutoFit/>
          </a:bodyPr>
          <a:lstStyle/>
          <a:p>
            <a:r>
              <a:rPr lang="en-US" dirty="0"/>
              <a:t>GPP are being applied in pharmaceutical companies</a:t>
            </a:r>
          </a:p>
        </p:txBody>
      </p:sp>
      <p:sp>
        <p:nvSpPr>
          <p:cNvPr id="10" name="TextBox 9">
            <a:extLst>
              <a:ext uri="{FF2B5EF4-FFF2-40B4-BE49-F238E27FC236}">
                <a16:creationId xmlns:a16="http://schemas.microsoft.com/office/drawing/2014/main" id="{A94E3697-70BC-AB40-A71E-8B70A00BFEC8}"/>
              </a:ext>
            </a:extLst>
          </p:cNvPr>
          <p:cNvSpPr txBox="1"/>
          <p:nvPr/>
        </p:nvSpPr>
        <p:spPr>
          <a:xfrm>
            <a:off x="0" y="6235800"/>
            <a:ext cx="3839737" cy="646331"/>
          </a:xfrm>
          <a:prstGeom prst="rect">
            <a:avLst/>
          </a:prstGeom>
          <a:noFill/>
        </p:spPr>
        <p:txBody>
          <a:bodyPr wrap="square" rtlCol="0">
            <a:spAutoFit/>
          </a:bodyPr>
          <a:lstStyle/>
          <a:p>
            <a:r>
              <a:rPr lang="en-US" sz="1200" dirty="0"/>
              <a:t>Source: Miriam Hartmann </a:t>
            </a:r>
            <a:r>
              <a:rPr lang="en-US" sz="1200" b="1" dirty="0"/>
              <a:t>“Engaging youth as long-acting HIV prevention product co-researchers in the </a:t>
            </a:r>
            <a:r>
              <a:rPr lang="en-US" sz="1200" b="1" dirty="0" err="1"/>
              <a:t>iPrevent</a:t>
            </a:r>
            <a:r>
              <a:rPr lang="en-US" sz="1200" b="1" dirty="0"/>
              <a:t> study in Cape Town, South Africa”</a:t>
            </a:r>
          </a:p>
        </p:txBody>
      </p:sp>
      <p:sp>
        <p:nvSpPr>
          <p:cNvPr id="12" name="TextBox 11">
            <a:extLst>
              <a:ext uri="{FF2B5EF4-FFF2-40B4-BE49-F238E27FC236}">
                <a16:creationId xmlns:a16="http://schemas.microsoft.com/office/drawing/2014/main" id="{E1139BE7-9584-0946-8E2D-73AB9AC14AB9}"/>
              </a:ext>
            </a:extLst>
          </p:cNvPr>
          <p:cNvSpPr txBox="1"/>
          <p:nvPr/>
        </p:nvSpPr>
        <p:spPr>
          <a:xfrm>
            <a:off x="7616513" y="6396158"/>
            <a:ext cx="1430706" cy="307777"/>
          </a:xfrm>
          <a:prstGeom prst="rect">
            <a:avLst/>
          </a:prstGeom>
          <a:noFill/>
        </p:spPr>
        <p:txBody>
          <a:bodyPr wrap="square" rtlCol="0">
            <a:spAutoFit/>
          </a:bodyPr>
          <a:lstStyle/>
          <a:p>
            <a:r>
              <a:rPr lang="en-US" sz="1400" dirty="0"/>
              <a:t>TUAD0106</a:t>
            </a:r>
            <a:endParaRPr lang="en-US" sz="800" dirty="0"/>
          </a:p>
        </p:txBody>
      </p:sp>
    </p:spTree>
    <p:extLst>
      <p:ext uri="{BB962C8B-B14F-4D97-AF65-F5344CB8AC3E}">
        <p14:creationId xmlns:p14="http://schemas.microsoft.com/office/powerpoint/2010/main" val="3078096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9435B-FFAF-6847-9194-2FEA19EF15F3}"/>
              </a:ext>
            </a:extLst>
          </p:cNvPr>
          <p:cNvSpPr>
            <a:spLocks noGrp="1"/>
          </p:cNvSpPr>
          <p:nvPr>
            <p:ph type="ctrTitle"/>
          </p:nvPr>
        </p:nvSpPr>
        <p:spPr/>
        <p:txBody>
          <a:bodyPr>
            <a:normAutofit/>
          </a:bodyPr>
          <a:lstStyle/>
          <a:p>
            <a:r>
              <a:rPr lang="en-GB" noProof="0" dirty="0"/>
              <a:t>Culturally mindful interventions that address structural complex barriers and problems</a:t>
            </a:r>
          </a:p>
        </p:txBody>
      </p:sp>
      <p:sp>
        <p:nvSpPr>
          <p:cNvPr id="3" name="Subtitle 2">
            <a:extLst>
              <a:ext uri="{FF2B5EF4-FFF2-40B4-BE49-F238E27FC236}">
                <a16:creationId xmlns:a16="http://schemas.microsoft.com/office/drawing/2014/main" id="{9FB50FA7-098A-CF4A-90D2-6BB68A925F0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75183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945" y="498899"/>
            <a:ext cx="9884979" cy="1058276"/>
          </a:xfrm>
        </p:spPr>
        <p:txBody>
          <a:bodyPr>
            <a:normAutofit fontScale="90000"/>
          </a:bodyPr>
          <a:lstStyle/>
          <a:p>
            <a:r>
              <a:rPr lang="en-GB" noProof="0" dirty="0"/>
              <a:t>Reduction on stigma for testing among men (</a:t>
            </a:r>
            <a:r>
              <a:rPr lang="en-GB" noProof="0" dirty="0" err="1"/>
              <a:t>Sawa</a:t>
            </a:r>
            <a:r>
              <a:rPr lang="en-GB" noProof="0" dirty="0"/>
              <a:t> </a:t>
            </a:r>
            <a:r>
              <a:rPr lang="en-GB" noProof="0" dirty="0" err="1"/>
              <a:t>Sawa</a:t>
            </a:r>
            <a:r>
              <a:rPr lang="en-GB" noProof="0" dirty="0"/>
              <a:t> intervention, Mozambique)</a:t>
            </a:r>
          </a:p>
        </p:txBody>
      </p:sp>
      <p:graphicFrame>
        <p:nvGraphicFramePr>
          <p:cNvPr id="4" name="Chart 3">
            <a:extLst>
              <a:ext uri="{FF2B5EF4-FFF2-40B4-BE49-F238E27FC236}">
                <a16:creationId xmlns:a16="http://schemas.microsoft.com/office/drawing/2014/main" id="{69A07B9E-D8A8-4749-B50C-F494E2F9FC44}"/>
              </a:ext>
            </a:extLst>
          </p:cNvPr>
          <p:cNvGraphicFramePr/>
          <p:nvPr>
            <p:extLst/>
          </p:nvPr>
        </p:nvGraphicFramePr>
        <p:xfrm>
          <a:off x="1235243" y="1746366"/>
          <a:ext cx="9721514" cy="4631669"/>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endParaRPr lang="en-US" dirty="0"/>
          </a:p>
        </p:txBody>
      </p:sp>
      <p:sp>
        <p:nvSpPr>
          <p:cNvPr id="9" name="Content Placeholder 2">
            <a:extLst>
              <a:ext uri="{FF2B5EF4-FFF2-40B4-BE49-F238E27FC236}">
                <a16:creationId xmlns:a16="http://schemas.microsoft.com/office/drawing/2014/main" id="{EBE17C56-49B5-734D-B9BC-FE3FA33AF27D}"/>
              </a:ext>
            </a:extLst>
          </p:cNvPr>
          <p:cNvSpPr txBox="1">
            <a:spLocks/>
          </p:cNvSpPr>
          <p:nvPr/>
        </p:nvSpPr>
        <p:spPr>
          <a:xfrm>
            <a:off x="1123782" y="1903490"/>
            <a:ext cx="5116997" cy="4269203"/>
          </a:xfrm>
          <a:prstGeom prst="rect">
            <a:avLst/>
          </a:prstGeom>
          <a:solidFill>
            <a:schemeClr val="bg1"/>
          </a:solidFill>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200" b="1" i="0" u="none" strike="noStrike" kern="1200" cap="none" spc="0" normalizeH="0" baseline="0" noProof="0" dirty="0">
                <a:ln>
                  <a:noFill/>
                </a:ln>
                <a:solidFill>
                  <a:srgbClr val="000000">
                    <a:lumMod val="75000"/>
                    <a:lumOff val="25000"/>
                  </a:srgbClr>
                </a:solidFill>
                <a:effectLst/>
                <a:uLnTx/>
                <a:uFillTx/>
                <a:latin typeface="Calibri"/>
                <a:ea typeface="+mn-ea"/>
                <a:cs typeface="+mn-cs"/>
              </a:rPr>
              <a:t>Stigma among all participants</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200" b="0" i="0" u="none" strike="noStrike" kern="1200" cap="none" spc="0" normalizeH="0" baseline="0" noProof="0" dirty="0">
                <a:ln>
                  <a:noFill/>
                </a:ln>
                <a:solidFill>
                  <a:srgbClr val="000000">
                    <a:lumMod val="75000"/>
                    <a:lumOff val="25000"/>
                  </a:srgbClr>
                </a:solidFill>
                <a:effectLst/>
                <a:uLnTx/>
                <a:uFillTx/>
                <a:latin typeface="Calibri"/>
                <a:ea typeface="+mn-ea"/>
                <a:cs typeface="+mn-cs"/>
              </a:rPr>
              <a:t>Total stigma score decreased with the overall intervention </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lang="en-US" sz="2200" dirty="0">
              <a:solidFill>
                <a:srgbClr val="000000">
                  <a:lumMod val="75000"/>
                  <a:lumOff val="25000"/>
                </a:srgbClr>
              </a:solidFill>
              <a:latin typeface="Calibri"/>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it-IT" sz="2200" b="0" i="0" u="none" strike="noStrike" kern="1200" cap="none" spc="0" normalizeH="0" baseline="0" noProof="0" dirty="0">
                <a:ln>
                  <a:noFill/>
                </a:ln>
                <a:solidFill>
                  <a:srgbClr val="000000">
                    <a:lumMod val="75000"/>
                    <a:lumOff val="25000"/>
                  </a:srgbClr>
                </a:solidFill>
                <a:effectLst/>
                <a:uLnTx/>
                <a:uFillTx/>
                <a:latin typeface="Calibri"/>
                <a:ea typeface="+mn-ea"/>
                <a:cs typeface="+mn-cs"/>
              </a:rPr>
              <a:t>(β: -2.38; 95%CI: -3.07,-1.69; </a:t>
            </a:r>
            <a:r>
              <a:rPr kumimoji="0" lang="it-IT" sz="2200" b="0" i="0" u="none" strike="noStrike" kern="1200" cap="none" spc="0" normalizeH="0" baseline="0" noProof="0" dirty="0" err="1">
                <a:ln>
                  <a:noFill/>
                </a:ln>
                <a:solidFill>
                  <a:srgbClr val="000000">
                    <a:lumMod val="75000"/>
                    <a:lumOff val="25000"/>
                  </a:srgbClr>
                </a:solidFill>
                <a:effectLst/>
                <a:uLnTx/>
                <a:uFillTx/>
                <a:latin typeface="Calibri"/>
                <a:ea typeface="+mn-ea"/>
                <a:cs typeface="+mn-cs"/>
              </a:rPr>
              <a:t>p</a:t>
            </a:r>
            <a:r>
              <a:rPr kumimoji="0" lang="it-IT" sz="2200" b="0" i="0" u="none" strike="noStrike" kern="1200" cap="none" spc="0" normalizeH="0" baseline="0" noProof="0" dirty="0">
                <a:ln>
                  <a:noFill/>
                </a:ln>
                <a:solidFill>
                  <a:srgbClr val="000000">
                    <a:lumMod val="75000"/>
                    <a:lumOff val="25000"/>
                  </a:srgbClr>
                </a:solidFill>
                <a:effectLst/>
                <a:uLnTx/>
                <a:uFillTx/>
                <a:latin typeface="Calibri"/>
                <a:ea typeface="+mn-ea"/>
                <a:cs typeface="+mn-cs"/>
              </a:rPr>
              <a:t> &lt;0.001)</a:t>
            </a:r>
            <a:endParaRPr kumimoji="0" lang="en-US" sz="2200" b="0" i="0" u="none" strike="noStrike" kern="1200" cap="none" spc="0" normalizeH="0" baseline="0" noProof="0" dirty="0">
              <a:ln>
                <a:noFill/>
              </a:ln>
              <a:solidFill>
                <a:srgbClr val="000000">
                  <a:lumMod val="75000"/>
                  <a:lumOff val="25000"/>
                </a:srgbClr>
              </a:solidFill>
              <a:effectLst/>
              <a:uLnTx/>
              <a:uFillTx/>
              <a:latin typeface="Calibri"/>
              <a:ea typeface="+mn-ea"/>
              <a:cs typeface="+mn-cs"/>
            </a:endParaRPr>
          </a:p>
          <a:p>
            <a:pPr marL="384048" marR="0" lvl="1" indent="-182880" algn="l" defTabSz="914400" rtl="0" eaLnBrk="1" fontAlgn="auto" latinLnBrk="0" hangingPunct="1">
              <a:lnSpc>
                <a:spcPct val="90000"/>
              </a:lnSpc>
              <a:spcBef>
                <a:spcPts val="200"/>
              </a:spcBef>
              <a:spcAft>
                <a:spcPts val="600"/>
              </a:spcAft>
              <a:buClr>
                <a:srgbClr val="E48312"/>
              </a:buClr>
              <a:buSzTx/>
              <a:buFont typeface="Calibri"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a:ea typeface="+mn-ea"/>
                <a:cs typeface="+mn-cs"/>
              </a:rPr>
              <a:t>Reductions more pronounced among men (p&lt;0.001)</a:t>
            </a:r>
          </a:p>
        </p:txBody>
      </p:sp>
      <p:sp>
        <p:nvSpPr>
          <p:cNvPr id="10" name="Content Placeholder 5">
            <a:extLst>
              <a:ext uri="{FF2B5EF4-FFF2-40B4-BE49-F238E27FC236}">
                <a16:creationId xmlns:a16="http://schemas.microsoft.com/office/drawing/2014/main" id="{8E26B35B-DA3B-4E40-B978-D59A2C23D2A1}"/>
              </a:ext>
            </a:extLst>
          </p:cNvPr>
          <p:cNvSpPr txBox="1">
            <a:spLocks/>
          </p:cNvSpPr>
          <p:nvPr/>
        </p:nvSpPr>
        <p:spPr>
          <a:xfrm>
            <a:off x="6244423" y="1903491"/>
            <a:ext cx="5116997" cy="4269204"/>
          </a:xfrm>
          <a:prstGeom prst="rect">
            <a:avLst/>
          </a:prstGeom>
          <a:solidFill>
            <a:schemeClr val="bg1"/>
          </a:solidFill>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200" b="1" i="0" u="none" strike="noStrike" kern="1200" cap="none" spc="0" normalizeH="0" baseline="0" noProof="0" dirty="0">
                <a:ln>
                  <a:noFill/>
                </a:ln>
                <a:solidFill>
                  <a:srgbClr val="000000">
                    <a:lumMod val="75000"/>
                    <a:lumOff val="25000"/>
                  </a:srgbClr>
                </a:solidFill>
                <a:effectLst/>
                <a:uLnTx/>
                <a:uFillTx/>
                <a:latin typeface="Calibri"/>
                <a:ea typeface="+mn-ea"/>
                <a:cs typeface="+mn-cs"/>
              </a:rPr>
              <a:t>HIV testing among men</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200" b="0" i="0" u="none" strike="noStrike" kern="1200" cap="none" spc="0" normalizeH="0" baseline="0" noProof="0" dirty="0">
                <a:ln>
                  <a:noFill/>
                </a:ln>
                <a:solidFill>
                  <a:srgbClr val="000000">
                    <a:lumMod val="75000"/>
                    <a:lumOff val="25000"/>
                  </a:srgbClr>
                </a:solidFill>
                <a:effectLst/>
                <a:uLnTx/>
                <a:uFillTx/>
                <a:latin typeface="Calibri"/>
                <a:ea typeface="+mn-ea"/>
                <a:cs typeface="+mn-cs"/>
              </a:rPr>
              <a:t>Increased odds of HIV testing among men associated with the intervention</a:t>
            </a:r>
            <a:r>
              <a:rPr kumimoji="0" lang="fr-FR" sz="2200" b="0" i="0" u="none" strike="noStrike" kern="1200" cap="none" spc="0" normalizeH="0" baseline="0" noProof="0" dirty="0">
                <a:ln>
                  <a:noFill/>
                </a:ln>
                <a:solidFill>
                  <a:srgbClr val="000000">
                    <a:lumMod val="75000"/>
                    <a:lumOff val="25000"/>
                  </a:srgbClr>
                </a:solidFill>
                <a:effectLst/>
                <a:uLnTx/>
                <a:uFillTx/>
                <a:latin typeface="Calibri"/>
                <a:ea typeface="+mn-ea"/>
                <a:cs typeface="+mn-cs"/>
              </a:rPr>
              <a:t> </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lang="fr-FR" sz="2200" dirty="0">
              <a:solidFill>
                <a:srgbClr val="000000">
                  <a:lumMod val="75000"/>
                  <a:lumOff val="25000"/>
                </a:srgbClr>
              </a:solidFill>
              <a:latin typeface="Calibri"/>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fr-FR" sz="2200" b="0" i="0" u="none" strike="noStrike" kern="1200" cap="none" spc="0" normalizeH="0" baseline="0" noProof="0" dirty="0">
                <a:ln>
                  <a:noFill/>
                </a:ln>
                <a:solidFill>
                  <a:srgbClr val="000000">
                    <a:lumMod val="75000"/>
                    <a:lumOff val="25000"/>
                  </a:srgbClr>
                </a:solidFill>
                <a:effectLst/>
                <a:uLnTx/>
                <a:uFillTx/>
                <a:latin typeface="Calibri"/>
                <a:ea typeface="+mn-ea"/>
                <a:cs typeface="+mn-cs"/>
              </a:rPr>
              <a:t>(</a:t>
            </a:r>
            <a:r>
              <a:rPr kumimoji="0" lang="fr-FR" sz="2200" b="0" i="0" u="none" strike="noStrike" kern="1200" cap="none" spc="0" normalizeH="0" baseline="0" noProof="0" dirty="0" err="1">
                <a:ln>
                  <a:noFill/>
                </a:ln>
                <a:solidFill>
                  <a:srgbClr val="000000">
                    <a:lumMod val="75000"/>
                    <a:lumOff val="25000"/>
                  </a:srgbClr>
                </a:solidFill>
                <a:effectLst/>
                <a:uLnTx/>
                <a:uFillTx/>
                <a:latin typeface="Calibri"/>
                <a:ea typeface="+mn-ea"/>
                <a:cs typeface="+mn-cs"/>
              </a:rPr>
              <a:t>aOR</a:t>
            </a:r>
            <a:r>
              <a:rPr kumimoji="0" lang="fr-FR" sz="2200" b="0" i="0" u="none" strike="noStrike" kern="1200" cap="none" spc="0" normalizeH="0" baseline="0" noProof="0" dirty="0">
                <a:ln>
                  <a:noFill/>
                </a:ln>
                <a:solidFill>
                  <a:srgbClr val="000000">
                    <a:lumMod val="75000"/>
                    <a:lumOff val="25000"/>
                  </a:srgbClr>
                </a:solidFill>
                <a:effectLst/>
                <a:uLnTx/>
                <a:uFillTx/>
                <a:latin typeface="Calibri"/>
                <a:ea typeface="+mn-ea"/>
                <a:cs typeface="+mn-cs"/>
              </a:rPr>
              <a:t>: 1.32; 95%CI: 1.01-1.74; p=0.049)</a:t>
            </a:r>
            <a:endParaRPr kumimoji="0" lang="en-US" sz="2200" b="0" i="0" u="none" strike="noStrike" kern="1200" cap="none" spc="0" normalizeH="0" baseline="0" noProof="0" dirty="0">
              <a:ln>
                <a:noFill/>
              </a:ln>
              <a:solidFill>
                <a:srgbClr val="000000">
                  <a:lumMod val="75000"/>
                  <a:lumOff val="25000"/>
                </a:srgbClr>
              </a:solidFill>
              <a:effectLst/>
              <a:uLnTx/>
              <a:uFillTx/>
              <a:latin typeface="Calibri"/>
              <a:ea typeface="+mn-ea"/>
              <a:cs typeface="+mn-cs"/>
            </a:endParaRP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a:ea typeface="+mn-ea"/>
                <a:cs typeface="+mn-cs"/>
              </a:rPr>
              <a:t>Increased odds of HIV testing in the community (</a:t>
            </a:r>
            <a:r>
              <a:rPr kumimoji="0" lang="en-US" sz="1800" b="0" i="0" u="none" strike="noStrike" kern="1200" cap="none" spc="0" normalizeH="0" baseline="0" noProof="0" dirty="0" err="1">
                <a:ln>
                  <a:noFill/>
                </a:ln>
                <a:solidFill>
                  <a:srgbClr val="000000">
                    <a:lumMod val="75000"/>
                    <a:lumOff val="25000"/>
                  </a:srgbClr>
                </a:solidFill>
                <a:effectLst/>
                <a:uLnTx/>
                <a:uFillTx/>
                <a:latin typeface="Calibri"/>
                <a:ea typeface="+mn-ea"/>
                <a:cs typeface="+mn-cs"/>
              </a:rPr>
              <a:t>aOR</a:t>
            </a:r>
            <a:r>
              <a:rPr kumimoji="0" lang="en-US" sz="1800" b="0" i="0" u="none" strike="noStrike" kern="1200" cap="none" spc="0" normalizeH="0" baseline="0" noProof="0" dirty="0">
                <a:ln>
                  <a:noFill/>
                </a:ln>
                <a:solidFill>
                  <a:srgbClr val="000000">
                    <a:lumMod val="75000"/>
                    <a:lumOff val="25000"/>
                  </a:srgbClr>
                </a:solidFill>
                <a:effectLst/>
                <a:uLnTx/>
                <a:uFillTx/>
                <a:latin typeface="Calibri"/>
                <a:ea typeface="+mn-ea"/>
                <a:cs typeface="+mn-cs"/>
              </a:rPr>
              <a:t>: 1.23; 95%CI: 0.98, 1.53, p=0.073)</a:t>
            </a:r>
          </a:p>
        </p:txBody>
      </p:sp>
      <p:sp>
        <p:nvSpPr>
          <p:cNvPr id="11" name="TextBox 10">
            <a:extLst>
              <a:ext uri="{FF2B5EF4-FFF2-40B4-BE49-F238E27FC236}">
                <a16:creationId xmlns:a16="http://schemas.microsoft.com/office/drawing/2014/main" id="{D38B30BF-8973-924C-B135-AF1A9B5BE201}"/>
              </a:ext>
            </a:extLst>
          </p:cNvPr>
          <p:cNvSpPr txBox="1"/>
          <p:nvPr/>
        </p:nvSpPr>
        <p:spPr>
          <a:xfrm>
            <a:off x="750715" y="6361884"/>
            <a:ext cx="7121237" cy="430887"/>
          </a:xfrm>
          <a:prstGeom prst="rect">
            <a:avLst/>
          </a:prstGeom>
          <a:solidFill>
            <a:schemeClr val="accent6">
              <a:lumMod val="40000"/>
              <a:lumOff val="60000"/>
            </a:schemeClr>
          </a:solidFill>
        </p:spPr>
        <p:txBody>
          <a:bodyPr wrap="square" rtlCol="0">
            <a:spAutoFit/>
          </a:bodyPr>
          <a:lstStyle/>
          <a:p>
            <a:r>
              <a:rPr lang="en-US" sz="1100" dirty="0"/>
              <a:t>Source: Andrea L. Wirtz </a:t>
            </a:r>
            <a:r>
              <a:rPr lang="en-US" sz="1100" b="1" dirty="0"/>
              <a:t>“The </a:t>
            </a:r>
            <a:r>
              <a:rPr lang="en-US" sz="1100" b="1" i="1" dirty="0" err="1"/>
              <a:t>Sawa</a:t>
            </a:r>
            <a:r>
              <a:rPr lang="en-US" sz="1100" b="1" i="1" dirty="0"/>
              <a:t> </a:t>
            </a:r>
            <a:r>
              <a:rPr lang="en-US" sz="1100" b="1" i="1" dirty="0" err="1"/>
              <a:t>Sawa</a:t>
            </a:r>
            <a:r>
              <a:rPr lang="en-US" sz="1100" b="1" i="1" dirty="0"/>
              <a:t> </a:t>
            </a:r>
            <a:r>
              <a:rPr lang="en-US" sz="1100" b="1" dirty="0"/>
              <a:t>Intervention: A </a:t>
            </a:r>
            <a:r>
              <a:rPr lang="en-US" sz="1100" b="1" dirty="0" err="1"/>
              <a:t>quazi</a:t>
            </a:r>
            <a:r>
              <a:rPr lang="en-US" sz="1100" b="1" dirty="0"/>
              <a:t>-experimental trial to reduce community level stigma and improve HIV testing service uptake among men in </a:t>
            </a:r>
            <a:r>
              <a:rPr lang="en-US" sz="1100" b="1" dirty="0" err="1"/>
              <a:t>Sofala</a:t>
            </a:r>
            <a:r>
              <a:rPr lang="en-US" sz="1100" b="1" dirty="0"/>
              <a:t> Province, Mozambique”</a:t>
            </a:r>
          </a:p>
        </p:txBody>
      </p:sp>
      <p:sp>
        <p:nvSpPr>
          <p:cNvPr id="12" name="TextBox 11">
            <a:extLst>
              <a:ext uri="{FF2B5EF4-FFF2-40B4-BE49-F238E27FC236}">
                <a16:creationId xmlns:a16="http://schemas.microsoft.com/office/drawing/2014/main" id="{568399E2-C978-BE4A-A002-498B7C3D429A}"/>
              </a:ext>
            </a:extLst>
          </p:cNvPr>
          <p:cNvSpPr txBox="1"/>
          <p:nvPr/>
        </p:nvSpPr>
        <p:spPr>
          <a:xfrm>
            <a:off x="8118763" y="6480589"/>
            <a:ext cx="1457739" cy="369332"/>
          </a:xfrm>
          <a:prstGeom prst="rect">
            <a:avLst/>
          </a:prstGeom>
          <a:noFill/>
        </p:spPr>
        <p:txBody>
          <a:bodyPr wrap="square" rtlCol="0">
            <a:spAutoFit/>
          </a:bodyPr>
          <a:lstStyle/>
          <a:p>
            <a:r>
              <a:rPr lang="en-US" dirty="0"/>
              <a:t>MOAD0404</a:t>
            </a:r>
          </a:p>
        </p:txBody>
      </p:sp>
    </p:spTree>
    <p:extLst>
      <p:ext uri="{BB962C8B-B14F-4D97-AF65-F5344CB8AC3E}">
        <p14:creationId xmlns:p14="http://schemas.microsoft.com/office/powerpoint/2010/main" val="1271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817E7-13EE-7A48-950C-E0C38C536D65}"/>
              </a:ext>
            </a:extLst>
          </p:cNvPr>
          <p:cNvSpPr>
            <a:spLocks noGrp="1"/>
          </p:cNvSpPr>
          <p:nvPr>
            <p:ph type="title"/>
          </p:nvPr>
        </p:nvSpPr>
        <p:spPr>
          <a:xfrm>
            <a:off x="761910" y="274639"/>
            <a:ext cx="10691040" cy="1143000"/>
          </a:xfrm>
        </p:spPr>
        <p:txBody>
          <a:bodyPr>
            <a:noAutofit/>
          </a:bodyPr>
          <a:lstStyle/>
          <a:p>
            <a:r>
              <a:rPr lang="en-GB" sz="3200" noProof="0" dirty="0"/>
              <a:t>Another example of multi-level interventions: effect of consistent access to school feeding on delay of risk sexual behaviours in South Africa</a:t>
            </a:r>
          </a:p>
        </p:txBody>
      </p:sp>
      <p:graphicFrame>
        <p:nvGraphicFramePr>
          <p:cNvPr id="4" name="Content Placeholder 3">
            <a:extLst>
              <a:ext uri="{FF2B5EF4-FFF2-40B4-BE49-F238E27FC236}">
                <a16:creationId xmlns:a16="http://schemas.microsoft.com/office/drawing/2014/main" id="{5B4BA56E-6F17-8249-90E0-3641187885FD}"/>
              </a:ext>
            </a:extLst>
          </p:cNvPr>
          <p:cNvGraphicFramePr>
            <a:graphicFrameLocks noGrp="1"/>
          </p:cNvGraphicFramePr>
          <p:nvPr>
            <p:ph idx="1"/>
            <p:extLst/>
          </p:nvPr>
        </p:nvGraphicFramePr>
        <p:xfrm>
          <a:off x="750888" y="1600200"/>
          <a:ext cx="10690225"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7B123AB-1EA0-B448-8E62-48ED1E16997C}"/>
              </a:ext>
            </a:extLst>
          </p:cNvPr>
          <p:cNvSpPr txBox="1"/>
          <p:nvPr/>
        </p:nvSpPr>
        <p:spPr>
          <a:xfrm>
            <a:off x="225287" y="5910719"/>
            <a:ext cx="7739270" cy="430887"/>
          </a:xfrm>
          <a:prstGeom prst="rect">
            <a:avLst/>
          </a:prstGeom>
          <a:noFill/>
        </p:spPr>
        <p:txBody>
          <a:bodyPr wrap="square" rtlCol="0">
            <a:spAutoFit/>
          </a:bodyPr>
          <a:lstStyle/>
          <a:p>
            <a:r>
              <a:rPr lang="en-US" sz="1100" dirty="0"/>
              <a:t>Source: </a:t>
            </a:r>
            <a:r>
              <a:rPr lang="en-ZA" sz="1100" dirty="0" err="1"/>
              <a:t>Elona</a:t>
            </a:r>
            <a:r>
              <a:rPr lang="en-ZA" sz="1100" dirty="0"/>
              <a:t> </a:t>
            </a:r>
            <a:r>
              <a:rPr lang="en-ZA" sz="1100" dirty="0" err="1"/>
              <a:t>Toska</a:t>
            </a:r>
            <a:r>
              <a:rPr lang="en-ZA" sz="1100" dirty="0"/>
              <a:t> </a:t>
            </a:r>
            <a:r>
              <a:rPr lang="en-ZA" sz="1100" b="1" dirty="0"/>
              <a:t>“</a:t>
            </a:r>
            <a:r>
              <a:rPr lang="en-US" sz="1100" b="1" dirty="0"/>
              <a:t>Dreams of an AIDS-free generation: Which supportive factors delay onset of adolescent sexual HIV-risk behaviors in South Africa ”</a:t>
            </a:r>
          </a:p>
        </p:txBody>
      </p:sp>
      <p:sp>
        <p:nvSpPr>
          <p:cNvPr id="6" name="TextBox 5">
            <a:extLst>
              <a:ext uri="{FF2B5EF4-FFF2-40B4-BE49-F238E27FC236}">
                <a16:creationId xmlns:a16="http://schemas.microsoft.com/office/drawing/2014/main" id="{234CF8EC-7B22-1445-8D03-121F78B0B28E}"/>
              </a:ext>
            </a:extLst>
          </p:cNvPr>
          <p:cNvSpPr txBox="1"/>
          <p:nvPr/>
        </p:nvSpPr>
        <p:spPr>
          <a:xfrm>
            <a:off x="8118763" y="5749069"/>
            <a:ext cx="1457739" cy="369332"/>
          </a:xfrm>
          <a:prstGeom prst="rect">
            <a:avLst/>
          </a:prstGeom>
          <a:noFill/>
        </p:spPr>
        <p:txBody>
          <a:bodyPr wrap="square" rtlCol="0">
            <a:spAutoFit/>
          </a:bodyPr>
          <a:lstStyle/>
          <a:p>
            <a:r>
              <a:rPr lang="en-US" dirty="0"/>
              <a:t>MOAD0403</a:t>
            </a:r>
          </a:p>
        </p:txBody>
      </p:sp>
    </p:spTree>
    <p:extLst>
      <p:ext uri="{BB962C8B-B14F-4D97-AF65-F5344CB8AC3E}">
        <p14:creationId xmlns:p14="http://schemas.microsoft.com/office/powerpoint/2010/main" val="1333901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68A6DE-6384-6446-8BF5-F9041A8E1CD0}"/>
              </a:ext>
            </a:extLst>
          </p:cNvPr>
          <p:cNvSpPr>
            <a:spLocks noGrp="1"/>
          </p:cNvSpPr>
          <p:nvPr>
            <p:ph type="ctrTitle"/>
          </p:nvPr>
        </p:nvSpPr>
        <p:spPr/>
        <p:txBody>
          <a:bodyPr>
            <a:normAutofit/>
          </a:bodyPr>
          <a:lstStyle/>
          <a:p>
            <a:r>
              <a:rPr lang="en-GB" noProof="0" dirty="0"/>
              <a:t>Laws and context exacerbate or alleviate vulnerability and risk</a:t>
            </a:r>
          </a:p>
        </p:txBody>
      </p:sp>
      <p:sp>
        <p:nvSpPr>
          <p:cNvPr id="5" name="Subtitle 4">
            <a:extLst>
              <a:ext uri="{FF2B5EF4-FFF2-40B4-BE49-F238E27FC236}">
                <a16:creationId xmlns:a16="http://schemas.microsoft.com/office/drawing/2014/main" id="{16AF604E-82C4-304F-A8F5-A389B146B44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99718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14000-3E15-2A45-A883-E904ADE86C41}"/>
              </a:ext>
            </a:extLst>
          </p:cNvPr>
          <p:cNvSpPr>
            <a:spLocks noGrp="1"/>
          </p:cNvSpPr>
          <p:nvPr>
            <p:ph type="title"/>
          </p:nvPr>
        </p:nvSpPr>
        <p:spPr/>
        <p:txBody>
          <a:bodyPr/>
          <a:lstStyle/>
          <a:p>
            <a:r>
              <a:rPr lang="en-GB" noProof="0" dirty="0"/>
              <a:t>Track D rapporteurs team</a:t>
            </a:r>
          </a:p>
        </p:txBody>
      </p:sp>
      <p:sp>
        <p:nvSpPr>
          <p:cNvPr id="3" name="Content Placeholder 2">
            <a:extLst>
              <a:ext uri="{FF2B5EF4-FFF2-40B4-BE49-F238E27FC236}">
                <a16:creationId xmlns:a16="http://schemas.microsoft.com/office/drawing/2014/main" id="{92346E71-E241-D643-BF1E-E157428D58BF}"/>
              </a:ext>
            </a:extLst>
          </p:cNvPr>
          <p:cNvSpPr>
            <a:spLocks noGrp="1"/>
          </p:cNvSpPr>
          <p:nvPr>
            <p:ph idx="1"/>
          </p:nvPr>
        </p:nvSpPr>
        <p:spPr/>
        <p:txBody>
          <a:bodyPr/>
          <a:lstStyle/>
          <a:p>
            <a:r>
              <a:rPr lang="en-GB" noProof="0" dirty="0"/>
              <a:t>Sergio Bautista – Mexico</a:t>
            </a:r>
          </a:p>
          <a:p>
            <a:r>
              <a:rPr lang="en-GB" noProof="0" dirty="0"/>
              <a:t>Inés </a:t>
            </a:r>
            <a:r>
              <a:rPr lang="en-GB" noProof="0" dirty="0" err="1"/>
              <a:t>Aristegui</a:t>
            </a:r>
            <a:r>
              <a:rPr lang="en-GB" noProof="0" dirty="0"/>
              <a:t> – Argentina</a:t>
            </a:r>
          </a:p>
          <a:p>
            <a:r>
              <a:rPr lang="en-GB" noProof="0" dirty="0" err="1"/>
              <a:t>Arantxa</a:t>
            </a:r>
            <a:r>
              <a:rPr lang="en-GB" noProof="0" dirty="0"/>
              <a:t> </a:t>
            </a:r>
            <a:r>
              <a:rPr lang="en-GB" noProof="0" dirty="0" err="1"/>
              <a:t>Colchero</a:t>
            </a:r>
            <a:r>
              <a:rPr lang="en-GB" noProof="0" dirty="0"/>
              <a:t> -- Mexico </a:t>
            </a:r>
          </a:p>
          <a:p>
            <a:r>
              <a:rPr lang="en-GB" noProof="0" dirty="0" err="1"/>
              <a:t>Heleen</a:t>
            </a:r>
            <a:r>
              <a:rPr lang="en-GB" noProof="0" dirty="0"/>
              <a:t> </a:t>
            </a:r>
            <a:r>
              <a:rPr lang="en-GB" noProof="0" dirty="0" err="1"/>
              <a:t>Vermandere</a:t>
            </a:r>
            <a:r>
              <a:rPr lang="en-GB" noProof="0" dirty="0"/>
              <a:t> –Belgium/Mexico</a:t>
            </a:r>
          </a:p>
          <a:p>
            <a:r>
              <a:rPr lang="en-GB" noProof="0" dirty="0"/>
              <a:t>Diego </a:t>
            </a:r>
            <a:r>
              <a:rPr lang="en-GB" noProof="0" dirty="0" err="1"/>
              <a:t>Cerecero</a:t>
            </a:r>
            <a:r>
              <a:rPr lang="en-GB" noProof="0" dirty="0"/>
              <a:t> – Mexico</a:t>
            </a:r>
          </a:p>
          <a:p>
            <a:r>
              <a:rPr lang="en-GB" noProof="0" dirty="0"/>
              <a:t>Paola Gadsden - Mexico</a:t>
            </a:r>
          </a:p>
          <a:p>
            <a:endParaRPr lang="en-GB" noProof="0" dirty="0"/>
          </a:p>
        </p:txBody>
      </p:sp>
    </p:spTree>
    <p:extLst>
      <p:ext uri="{BB962C8B-B14F-4D97-AF65-F5344CB8AC3E}">
        <p14:creationId xmlns:p14="http://schemas.microsoft.com/office/powerpoint/2010/main" val="4218076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Laws Shaping HIV response</a:t>
            </a:r>
          </a:p>
        </p:txBody>
      </p:sp>
      <p:sp>
        <p:nvSpPr>
          <p:cNvPr id="5" name="CuadroTexto 4"/>
          <p:cNvSpPr txBox="1"/>
          <p:nvPr/>
        </p:nvSpPr>
        <p:spPr>
          <a:xfrm>
            <a:off x="6785088" y="3589026"/>
            <a:ext cx="5267093" cy="2246769"/>
          </a:xfrm>
          <a:prstGeom prst="rect">
            <a:avLst/>
          </a:prstGeom>
          <a:noFill/>
        </p:spPr>
        <p:txBody>
          <a:bodyPr wrap="square" rtlCol="0">
            <a:spAutoFit/>
          </a:bodyPr>
          <a:lstStyle/>
          <a:p>
            <a:r>
              <a:rPr lang="en-US" sz="2800" dirty="0"/>
              <a:t>Using individual level data to characterize the relationship between HIV infection and the legal context of sex work across 10 countries in sub Saharan Africa</a:t>
            </a:r>
          </a:p>
        </p:txBody>
      </p:sp>
      <p:pic>
        <p:nvPicPr>
          <p:cNvPr id="16" name="Imagen 15"/>
          <p:cNvPicPr>
            <a:picLocks noChangeAspect="1"/>
          </p:cNvPicPr>
          <p:nvPr/>
        </p:nvPicPr>
        <p:blipFill>
          <a:blip r:embed="rId3"/>
          <a:stretch>
            <a:fillRect/>
          </a:stretch>
        </p:blipFill>
        <p:spPr>
          <a:xfrm>
            <a:off x="0" y="1055078"/>
            <a:ext cx="7953227" cy="4056886"/>
          </a:xfrm>
          <a:prstGeom prst="rect">
            <a:avLst/>
          </a:prstGeom>
        </p:spPr>
      </p:pic>
      <p:sp>
        <p:nvSpPr>
          <p:cNvPr id="10" name="TextBox 9">
            <a:extLst>
              <a:ext uri="{FF2B5EF4-FFF2-40B4-BE49-F238E27FC236}">
                <a16:creationId xmlns:a16="http://schemas.microsoft.com/office/drawing/2014/main" id="{511DEAFF-64C3-F64C-9CA4-DB8CD4EF24C3}"/>
              </a:ext>
            </a:extLst>
          </p:cNvPr>
          <p:cNvSpPr txBox="1"/>
          <p:nvPr/>
        </p:nvSpPr>
        <p:spPr>
          <a:xfrm>
            <a:off x="4503017" y="5835795"/>
            <a:ext cx="1035476" cy="307777"/>
          </a:xfrm>
          <a:prstGeom prst="rect">
            <a:avLst/>
          </a:prstGeom>
          <a:noFill/>
        </p:spPr>
        <p:txBody>
          <a:bodyPr wrap="none" rtlCol="0">
            <a:spAutoFit/>
          </a:bodyPr>
          <a:lstStyle/>
          <a:p>
            <a:r>
              <a:rPr lang="en-US" sz="1400" dirty="0"/>
              <a:t>MOAD0103</a:t>
            </a:r>
          </a:p>
        </p:txBody>
      </p:sp>
      <p:sp>
        <p:nvSpPr>
          <p:cNvPr id="11" name="TextBox 10">
            <a:extLst>
              <a:ext uri="{FF2B5EF4-FFF2-40B4-BE49-F238E27FC236}">
                <a16:creationId xmlns:a16="http://schemas.microsoft.com/office/drawing/2014/main" id="{A82947F7-F7C4-764A-8577-1F0C4601162E}"/>
              </a:ext>
            </a:extLst>
          </p:cNvPr>
          <p:cNvSpPr txBox="1"/>
          <p:nvPr/>
        </p:nvSpPr>
        <p:spPr>
          <a:xfrm>
            <a:off x="0" y="5667256"/>
            <a:ext cx="6361043" cy="430887"/>
          </a:xfrm>
          <a:prstGeom prst="rect">
            <a:avLst/>
          </a:prstGeom>
          <a:noFill/>
        </p:spPr>
        <p:txBody>
          <a:bodyPr wrap="square" rtlCol="0">
            <a:spAutoFit/>
          </a:bodyPr>
          <a:lstStyle/>
          <a:p>
            <a:r>
              <a:rPr lang="en-US" sz="1100" dirty="0"/>
              <a:t>Source: Carrie Lyons </a:t>
            </a:r>
            <a:r>
              <a:rPr lang="en-US" sz="1100" b="1" dirty="0"/>
              <a:t>“Utilizing individual level data to characterize the relationship between HIV infection and the legal context of sex work across 10 countries in sub Saharan Africa ”</a:t>
            </a:r>
          </a:p>
        </p:txBody>
      </p:sp>
    </p:spTree>
    <p:extLst>
      <p:ext uri="{BB962C8B-B14F-4D97-AF65-F5344CB8AC3E}">
        <p14:creationId xmlns:p14="http://schemas.microsoft.com/office/powerpoint/2010/main" val="1980764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C6B2EB-A002-7645-8C05-BB4404614411}"/>
              </a:ext>
            </a:extLst>
          </p:cNvPr>
          <p:cNvSpPr txBox="1">
            <a:spLocks/>
          </p:cNvSpPr>
          <p:nvPr/>
        </p:nvSpPr>
        <p:spPr>
          <a:xfrm>
            <a:off x="513105" y="274639"/>
            <a:ext cx="11191305"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r>
              <a:rPr lang="en-US" sz="2800" dirty="0"/>
              <a:t>Alcohol and drug consumption is higher among white men, however the HIV prevalence is a lot higher among African American (32% vs 2%)</a:t>
            </a:r>
          </a:p>
        </p:txBody>
      </p:sp>
      <p:sp>
        <p:nvSpPr>
          <p:cNvPr id="2" name="Title 1">
            <a:extLst>
              <a:ext uri="{FF2B5EF4-FFF2-40B4-BE49-F238E27FC236}">
                <a16:creationId xmlns:a16="http://schemas.microsoft.com/office/drawing/2014/main" id="{3CC3AC94-2098-4E49-8F08-FFEAD1EF08D6}"/>
              </a:ext>
            </a:extLst>
          </p:cNvPr>
          <p:cNvSpPr>
            <a:spLocks noGrp="1"/>
          </p:cNvSpPr>
          <p:nvPr>
            <p:ph type="title"/>
          </p:nvPr>
        </p:nvSpPr>
        <p:spPr>
          <a:solidFill>
            <a:schemeClr val="bg1"/>
          </a:solidFill>
        </p:spPr>
        <p:txBody>
          <a:bodyPr/>
          <a:lstStyle/>
          <a:p>
            <a:r>
              <a:rPr lang="en-GB" noProof="0" dirty="0"/>
              <a:t>Network influences on substance abuse and HIV </a:t>
            </a:r>
          </a:p>
        </p:txBody>
      </p:sp>
      <p:pic>
        <p:nvPicPr>
          <p:cNvPr id="4" name="Picture 3">
            <a:extLst>
              <a:ext uri="{FF2B5EF4-FFF2-40B4-BE49-F238E27FC236}">
                <a16:creationId xmlns:a16="http://schemas.microsoft.com/office/drawing/2014/main" id="{73C13CE8-5925-5744-AE0A-70CA0F5FE56D}"/>
              </a:ext>
            </a:extLst>
          </p:cNvPr>
          <p:cNvPicPr>
            <a:picLocks noChangeAspect="1"/>
          </p:cNvPicPr>
          <p:nvPr/>
        </p:nvPicPr>
        <p:blipFill>
          <a:blip r:embed="rId4"/>
          <a:stretch>
            <a:fillRect/>
          </a:stretch>
        </p:blipFill>
        <p:spPr>
          <a:xfrm>
            <a:off x="2878874" y="2541954"/>
            <a:ext cx="1554615" cy="1774090"/>
          </a:xfrm>
          <a:prstGeom prst="rect">
            <a:avLst/>
          </a:prstGeom>
        </p:spPr>
      </p:pic>
      <p:graphicFrame>
        <p:nvGraphicFramePr>
          <p:cNvPr id="5" name="Object 4">
            <a:extLst>
              <a:ext uri="{FF2B5EF4-FFF2-40B4-BE49-F238E27FC236}">
                <a16:creationId xmlns:a16="http://schemas.microsoft.com/office/drawing/2014/main" id="{FC0E6F6F-2840-A140-8AF8-DD4355FA3360}"/>
              </a:ext>
            </a:extLst>
          </p:cNvPr>
          <p:cNvGraphicFramePr>
            <a:graphicFrameLocks noChangeAspect="1"/>
          </p:cNvGraphicFramePr>
          <p:nvPr>
            <p:extLst/>
          </p:nvPr>
        </p:nvGraphicFramePr>
        <p:xfrm>
          <a:off x="4680293" y="1656108"/>
          <a:ext cx="6103431" cy="3545783"/>
        </p:xfrm>
        <a:graphic>
          <a:graphicData uri="http://schemas.openxmlformats.org/presentationml/2006/ole">
            <mc:AlternateContent xmlns:mc="http://schemas.openxmlformats.org/markup-compatibility/2006">
              <mc:Choice xmlns:v="urn:schemas-microsoft-com:vml" Requires="v">
                <p:oleObj spid="_x0000_s2086" name="Worksheet" r:id="rId5" imgW="3162123" imgH="1836389" progId="Excel.Sheet.12">
                  <p:embed/>
                </p:oleObj>
              </mc:Choice>
              <mc:Fallback>
                <p:oleObj name="Worksheet" r:id="rId5" imgW="3162123" imgH="1836389" progId="Excel.Sheet.12">
                  <p:embed/>
                  <p:pic>
                    <p:nvPicPr>
                      <p:cNvPr id="5" name="Object 4">
                        <a:extLst>
                          <a:ext uri="{FF2B5EF4-FFF2-40B4-BE49-F238E27FC236}">
                            <a16:creationId xmlns:a16="http://schemas.microsoft.com/office/drawing/2014/main" id="{FC0E6F6F-2840-A140-8AF8-DD4355FA3360}"/>
                          </a:ext>
                        </a:extLst>
                      </p:cNvPr>
                      <p:cNvPicPr/>
                      <p:nvPr/>
                    </p:nvPicPr>
                    <p:blipFill>
                      <a:blip r:embed="rId6"/>
                      <a:stretch>
                        <a:fillRect/>
                      </a:stretch>
                    </p:blipFill>
                    <p:spPr>
                      <a:xfrm>
                        <a:off x="4680293" y="1656108"/>
                        <a:ext cx="6103431" cy="3545783"/>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7352D8F6-8BEB-144E-95E6-B44B9AD356B7}"/>
              </a:ext>
            </a:extLst>
          </p:cNvPr>
          <p:cNvSpPr txBox="1"/>
          <p:nvPr/>
        </p:nvSpPr>
        <p:spPr>
          <a:xfrm>
            <a:off x="95562" y="5750256"/>
            <a:ext cx="7121237" cy="430887"/>
          </a:xfrm>
          <a:prstGeom prst="rect">
            <a:avLst/>
          </a:prstGeom>
          <a:noFill/>
        </p:spPr>
        <p:txBody>
          <a:bodyPr wrap="square" rtlCol="0">
            <a:spAutoFit/>
          </a:bodyPr>
          <a:lstStyle/>
          <a:p>
            <a:r>
              <a:rPr lang="en-US" sz="1100" dirty="0"/>
              <a:t>Source: Brian </a:t>
            </a:r>
            <a:r>
              <a:rPr lang="en-US" sz="1100" dirty="0" err="1"/>
              <a:t>Mustanski</a:t>
            </a:r>
            <a:r>
              <a:rPr lang="en-US" sz="1100" dirty="0"/>
              <a:t> </a:t>
            </a:r>
            <a:r>
              <a:rPr lang="en-US" sz="1100" b="1" dirty="0"/>
              <a:t>“Network Influences on Substance Use and HIV among Young Men who have Sex with Men in the US”</a:t>
            </a:r>
          </a:p>
        </p:txBody>
      </p:sp>
      <p:sp>
        <p:nvSpPr>
          <p:cNvPr id="7" name="TextBox 6">
            <a:extLst>
              <a:ext uri="{FF2B5EF4-FFF2-40B4-BE49-F238E27FC236}">
                <a16:creationId xmlns:a16="http://schemas.microsoft.com/office/drawing/2014/main" id="{FA99FEEC-BDF9-5A4D-9DF6-49BF4DA77DDC}"/>
              </a:ext>
            </a:extLst>
          </p:cNvPr>
          <p:cNvSpPr txBox="1"/>
          <p:nvPr/>
        </p:nvSpPr>
        <p:spPr>
          <a:xfrm>
            <a:off x="8118763" y="5749069"/>
            <a:ext cx="1457739" cy="369332"/>
          </a:xfrm>
          <a:prstGeom prst="rect">
            <a:avLst/>
          </a:prstGeom>
          <a:noFill/>
        </p:spPr>
        <p:txBody>
          <a:bodyPr wrap="square" rtlCol="0">
            <a:spAutoFit/>
          </a:bodyPr>
          <a:lstStyle/>
          <a:p>
            <a:r>
              <a:rPr lang="en-US" dirty="0"/>
              <a:t>MOSY0202</a:t>
            </a:r>
          </a:p>
        </p:txBody>
      </p:sp>
    </p:spTree>
    <p:extLst>
      <p:ext uri="{BB962C8B-B14F-4D97-AF65-F5344CB8AC3E}">
        <p14:creationId xmlns:p14="http://schemas.microsoft.com/office/powerpoint/2010/main" val="31057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815978-8733-9D44-A5F0-97A3567C44CC}"/>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57AAD8C5-8393-A949-B090-7EB5338FB5E5}"/>
              </a:ext>
            </a:extLst>
          </p:cNvPr>
          <p:cNvSpPr txBox="1">
            <a:spLocks noGrp="1"/>
          </p:cNvSpPr>
          <p:nvPr>
            <p:ph type="ctrTitle"/>
          </p:nvPr>
        </p:nvSpPr>
        <p:spPr>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r>
              <a:rPr lang="en-GB" noProof="0" dirty="0"/>
              <a:t>Stigma and decisions:</a:t>
            </a:r>
            <a:br>
              <a:rPr lang="en-GB" noProof="0" dirty="0"/>
            </a:br>
            <a:r>
              <a:rPr lang="en-GB" noProof="0" dirty="0"/>
              <a:t>Impact of stigma along the cascade</a:t>
            </a:r>
          </a:p>
        </p:txBody>
      </p:sp>
    </p:spTree>
    <p:extLst>
      <p:ext uri="{BB962C8B-B14F-4D97-AF65-F5344CB8AC3E}">
        <p14:creationId xmlns:p14="http://schemas.microsoft.com/office/powerpoint/2010/main" val="4222440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A6C3476-71E2-C14A-88CE-193B1D543D3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882BCFD-3F1C-7748-8CFA-FFFD30ECD6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9887"/>
            <a:ext cx="12192000" cy="6638113"/>
          </a:xfrm>
          <a:prstGeom prst="rect">
            <a:avLst/>
          </a:prstGeom>
        </p:spPr>
      </p:pic>
      <p:sp>
        <p:nvSpPr>
          <p:cNvPr id="4" name="Slide Number Placeholder 3"/>
          <p:cNvSpPr>
            <a:spLocks noGrp="1"/>
          </p:cNvSpPr>
          <p:nvPr>
            <p:ph type="sldNum" sz="quarter" idx="10"/>
          </p:nvPr>
        </p:nvSpPr>
        <p:spPr/>
        <p:txBody>
          <a:bodyPr/>
          <a:lstStyle/>
          <a:p>
            <a:pPr>
              <a:defRPr/>
            </a:pPr>
            <a:endParaRPr lang="en-US" dirty="0"/>
          </a:p>
        </p:txBody>
      </p:sp>
      <p:sp>
        <p:nvSpPr>
          <p:cNvPr id="15" name="Oval 14">
            <a:extLst>
              <a:ext uri="{FF2B5EF4-FFF2-40B4-BE49-F238E27FC236}">
                <a16:creationId xmlns:a16="http://schemas.microsoft.com/office/drawing/2014/main" id="{55BD0CEC-FE32-6648-B5CD-5FEC142A8B64}"/>
              </a:ext>
            </a:extLst>
          </p:cNvPr>
          <p:cNvSpPr/>
          <p:nvPr/>
        </p:nvSpPr>
        <p:spPr>
          <a:xfrm>
            <a:off x="356233" y="-2509410"/>
            <a:ext cx="4248029" cy="4153188"/>
          </a:xfrm>
          <a:prstGeom prst="ellipse">
            <a:avLst/>
          </a:prstGeom>
          <a:solidFill>
            <a:srgbClr val="C6DAF4"/>
          </a:solidFill>
          <a:ln w="22225">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845911" y="428191"/>
            <a:ext cx="3268675" cy="914400"/>
          </a:xfrm>
        </p:spPr>
        <p:txBody>
          <a:bodyPr>
            <a:normAutofit fontScale="90000"/>
          </a:bodyPr>
          <a:lstStyle/>
          <a:p>
            <a:r>
              <a:rPr lang="en-GB" sz="3000" noProof="0" dirty="0">
                <a:solidFill>
                  <a:srgbClr val="646EA7"/>
                </a:solidFill>
              </a:rPr>
              <a:t>Summary of Key Findings </a:t>
            </a:r>
          </a:p>
        </p:txBody>
      </p:sp>
      <p:pic>
        <p:nvPicPr>
          <p:cNvPr id="20" name="Picture 3" descr="Jilinde_Logo_FA.png">
            <a:extLst>
              <a:ext uri="{FF2B5EF4-FFF2-40B4-BE49-F238E27FC236}">
                <a16:creationId xmlns:a16="http://schemas.microsoft.com/office/drawing/2014/main" id="{5A5C7AB0-F496-204A-AB94-7E7FD96B6ED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084103" y="371829"/>
            <a:ext cx="756065" cy="44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a:extLst>
              <a:ext uri="{FF2B5EF4-FFF2-40B4-BE49-F238E27FC236}">
                <a16:creationId xmlns:a16="http://schemas.microsoft.com/office/drawing/2014/main" id="{F049187B-3BB0-FE44-9DCD-3065724CD41E}"/>
              </a:ext>
            </a:extLst>
          </p:cNvPr>
          <p:cNvPicPr>
            <a:picLocks noChangeAspect="1"/>
          </p:cNvPicPr>
          <p:nvPr/>
        </p:nvPicPr>
        <p:blipFill>
          <a:blip r:embed="rId5" cstate="screen">
            <a:extLst>
              <a:ext uri="{28A0092B-C50C-407E-A947-70E740481C1C}">
                <a14:useLocalDpi xmlns:a14="http://schemas.microsoft.com/office/drawing/2010/main"/>
              </a:ext>
            </a:extLst>
          </a:blip>
          <a:srcRect l="-3706"/>
          <a:stretch>
            <a:fillRect/>
          </a:stretch>
        </p:blipFill>
        <p:spPr bwMode="auto">
          <a:xfrm>
            <a:off x="11130770" y="6205538"/>
            <a:ext cx="68228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86E77D6-9959-F547-8B0D-561B8F4BE607}"/>
              </a:ext>
            </a:extLst>
          </p:cNvPr>
          <p:cNvSpPr txBox="1"/>
          <p:nvPr/>
        </p:nvSpPr>
        <p:spPr>
          <a:xfrm>
            <a:off x="0" y="6437769"/>
            <a:ext cx="6361043" cy="430887"/>
          </a:xfrm>
          <a:prstGeom prst="rect">
            <a:avLst/>
          </a:prstGeom>
          <a:noFill/>
        </p:spPr>
        <p:txBody>
          <a:bodyPr wrap="square" rtlCol="0">
            <a:spAutoFit/>
          </a:bodyPr>
          <a:lstStyle/>
          <a:p>
            <a:r>
              <a:rPr lang="en-US" sz="1100" dirty="0"/>
              <a:t>Source: </a:t>
            </a:r>
            <a:r>
              <a:rPr lang="en-US" altLang="en-US" sz="1100" dirty="0"/>
              <a:t>Daniel Were </a:t>
            </a:r>
            <a:r>
              <a:rPr lang="en-US" altLang="en-US" sz="1100" b="1" dirty="0"/>
              <a:t>“</a:t>
            </a:r>
            <a:r>
              <a:rPr lang="en-US" altLang="en-US" sz="1100" b="1" dirty="0">
                <a:ea typeface="Avenir Black" panose="02000503020000020003" pitchFamily="2" charset="0"/>
                <a:cs typeface="Avenir Black" panose="02000503020000020003" pitchFamily="2" charset="0"/>
              </a:rPr>
              <a:t>Manifestations of Stigma in the Context of a National Oral Pre-exposure Prophylaxis Scale-up Program in Kenya “</a:t>
            </a:r>
            <a:endParaRPr lang="en-US" sz="1100" b="1" dirty="0"/>
          </a:p>
        </p:txBody>
      </p:sp>
      <p:sp>
        <p:nvSpPr>
          <p:cNvPr id="12" name="TextBox 11">
            <a:extLst>
              <a:ext uri="{FF2B5EF4-FFF2-40B4-BE49-F238E27FC236}">
                <a16:creationId xmlns:a16="http://schemas.microsoft.com/office/drawing/2014/main" id="{C402E749-5BA4-0D4E-8AE2-DA253FBFE3E5}"/>
              </a:ext>
            </a:extLst>
          </p:cNvPr>
          <p:cNvSpPr txBox="1"/>
          <p:nvPr/>
        </p:nvSpPr>
        <p:spPr>
          <a:xfrm>
            <a:off x="6263459" y="6429375"/>
            <a:ext cx="1457739" cy="338554"/>
          </a:xfrm>
          <a:prstGeom prst="rect">
            <a:avLst/>
          </a:prstGeom>
          <a:noFill/>
        </p:spPr>
        <p:txBody>
          <a:bodyPr wrap="square" rtlCol="0">
            <a:spAutoFit/>
          </a:bodyPr>
          <a:lstStyle/>
          <a:p>
            <a:r>
              <a:rPr lang="en-US" sz="1600" dirty="0"/>
              <a:t>MOAD0302</a:t>
            </a:r>
            <a:endParaRPr lang="en-US" sz="1400" dirty="0"/>
          </a:p>
        </p:txBody>
      </p:sp>
    </p:spTree>
    <p:extLst>
      <p:ext uri="{BB962C8B-B14F-4D97-AF65-F5344CB8AC3E}">
        <p14:creationId xmlns:p14="http://schemas.microsoft.com/office/powerpoint/2010/main" val="2879671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67AAEEDF-67D6-6D46-AB63-8EE6D5DCD21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9871" t="5466" b="18460"/>
          <a:stretch/>
        </p:blipFill>
        <p:spPr>
          <a:xfrm flipH="1">
            <a:off x="0" y="0"/>
            <a:ext cx="12192000" cy="6858000"/>
          </a:xfrm>
          <a:prstGeom prst="rect">
            <a:avLst/>
          </a:prstGeom>
        </p:spPr>
      </p:pic>
      <p:sp>
        <p:nvSpPr>
          <p:cNvPr id="24" name="Oval 23">
            <a:extLst>
              <a:ext uri="{FF2B5EF4-FFF2-40B4-BE49-F238E27FC236}">
                <a16:creationId xmlns:a16="http://schemas.microsoft.com/office/drawing/2014/main" id="{07DBA0B0-6D7D-F84D-A4D8-01DD584BBB08}"/>
              </a:ext>
            </a:extLst>
          </p:cNvPr>
          <p:cNvSpPr/>
          <p:nvPr/>
        </p:nvSpPr>
        <p:spPr>
          <a:xfrm>
            <a:off x="-1192661" y="840861"/>
            <a:ext cx="7652125" cy="7652125"/>
          </a:xfrm>
          <a:prstGeom prst="ellipse">
            <a:avLst/>
          </a:prstGeom>
          <a:solidFill>
            <a:schemeClr val="bg1"/>
          </a:solidFill>
          <a:ln>
            <a:noFill/>
          </a:ln>
          <a:effectLst>
            <a:innerShdw blurRad="215900" dist="50800" dir="18900000">
              <a:prstClr val="black">
                <a:alpha val="3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6C1D889B-93EE-A643-8413-A54DA39AC8DF}"/>
              </a:ext>
            </a:extLst>
          </p:cNvPr>
          <p:cNvSpPr txBox="1">
            <a:spLocks/>
          </p:cNvSpPr>
          <p:nvPr/>
        </p:nvSpPr>
        <p:spPr bwMode="auto">
          <a:xfrm>
            <a:off x="1065525" y="3646201"/>
            <a:ext cx="4279260" cy="361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7813" indent="-277813" algn="l" rtl="0" eaLnBrk="0" fontAlgn="base" hangingPunct="0">
              <a:spcBef>
                <a:spcPct val="20000"/>
              </a:spcBef>
              <a:spcAft>
                <a:spcPct val="0"/>
              </a:spcAft>
              <a:buClr>
                <a:srgbClr val="92D050"/>
              </a:buClr>
              <a:buFont typeface="Wingdings" pitchFamily="2" charset="2"/>
              <a:buChar char="§"/>
              <a:defRPr sz="2200" b="0" i="0">
                <a:solidFill>
                  <a:schemeClr val="tx1"/>
                </a:solidFill>
                <a:latin typeface="+mn-lt"/>
                <a:ea typeface="Avenir Medium" charset="0"/>
                <a:cs typeface="Avenir Medium" charset="0"/>
              </a:defRPr>
            </a:lvl1pPr>
            <a:lvl2pPr marL="603647" indent="-232172" algn="l" rtl="0" eaLnBrk="0" fontAlgn="base" hangingPunct="0">
              <a:spcBef>
                <a:spcPct val="20000"/>
              </a:spcBef>
              <a:spcAft>
                <a:spcPct val="0"/>
              </a:spcAft>
              <a:buClr>
                <a:srgbClr val="FFC000"/>
              </a:buClr>
              <a:buSzPct val="85000"/>
              <a:buFont typeface="Arial" charset="0"/>
              <a:buChar char="•"/>
              <a:defRPr sz="1900" b="0" i="0">
                <a:solidFill>
                  <a:schemeClr val="tx1"/>
                </a:solidFill>
                <a:latin typeface="+mn-lt"/>
                <a:ea typeface="Avenir Roman" charset="0"/>
                <a:cs typeface="Avenir Roman" charset="0"/>
              </a:defRPr>
            </a:lvl2pPr>
            <a:lvl3pPr marL="928688" indent="-185738" algn="l" rtl="0" eaLnBrk="0" fontAlgn="base" hangingPunct="0">
              <a:spcBef>
                <a:spcPct val="20000"/>
              </a:spcBef>
              <a:spcAft>
                <a:spcPct val="0"/>
              </a:spcAft>
              <a:buClr>
                <a:srgbClr val="718C3F"/>
              </a:buClr>
              <a:buFont typeface="Arial" panose="020B0604020202020204" pitchFamily="34" charset="0"/>
              <a:buChar char="–"/>
              <a:defRPr sz="1600">
                <a:solidFill>
                  <a:schemeClr val="tx1"/>
                </a:solidFill>
                <a:latin typeface="+mn-lt"/>
                <a:ea typeface="Avenir Book" charset="0"/>
                <a:cs typeface="Avenir Book" charset="0"/>
              </a:defRPr>
            </a:lvl3pPr>
            <a:lvl4pPr marL="1300163" indent="-185738" algn="l" rtl="0" eaLnBrk="0" fontAlgn="base" hangingPunct="0">
              <a:spcBef>
                <a:spcPct val="20000"/>
              </a:spcBef>
              <a:spcAft>
                <a:spcPct val="0"/>
              </a:spcAft>
              <a:buClr>
                <a:srgbClr val="718C3F"/>
              </a:buClr>
              <a:buChar char="•"/>
              <a:defRPr>
                <a:solidFill>
                  <a:schemeClr val="tx1"/>
                </a:solidFill>
                <a:latin typeface="+mn-lt"/>
                <a:ea typeface="Avenir Book" charset="0"/>
                <a:cs typeface="Avenir Book" charset="0"/>
              </a:defRPr>
            </a:lvl4pPr>
            <a:lvl5pPr marL="1671638" indent="-185738" algn="l" rtl="0" eaLnBrk="0" fontAlgn="base" hangingPunct="0">
              <a:spcBef>
                <a:spcPct val="20000"/>
              </a:spcBef>
              <a:spcAft>
                <a:spcPct val="0"/>
              </a:spcAft>
              <a:buClr>
                <a:srgbClr val="718C3F"/>
              </a:buClr>
              <a:buSzPct val="90000"/>
              <a:buChar char="•"/>
              <a:defRPr>
                <a:solidFill>
                  <a:schemeClr val="tx1"/>
                </a:solidFill>
                <a:latin typeface="+mn-lt"/>
                <a:ea typeface="Avenir Book" charset="0"/>
                <a:cs typeface="Avenir Book" charset="0"/>
              </a:defRPr>
            </a:lvl5pPr>
            <a:lvl6pPr marL="2043113" indent="-185738" algn="l" rtl="0" eaLnBrk="1" fontAlgn="base" hangingPunct="1">
              <a:spcBef>
                <a:spcPct val="20000"/>
              </a:spcBef>
              <a:spcAft>
                <a:spcPct val="0"/>
              </a:spcAft>
              <a:buClr>
                <a:srgbClr val="718C3F"/>
              </a:buClr>
              <a:buSzPct val="90000"/>
              <a:buChar char="•"/>
              <a:defRPr>
                <a:solidFill>
                  <a:schemeClr val="tx1"/>
                </a:solidFill>
                <a:latin typeface="+mn-lt"/>
              </a:defRPr>
            </a:lvl6pPr>
            <a:lvl7pPr marL="2414588" indent="-185738" algn="l" rtl="0" eaLnBrk="1" fontAlgn="base" hangingPunct="1">
              <a:spcBef>
                <a:spcPct val="20000"/>
              </a:spcBef>
              <a:spcAft>
                <a:spcPct val="0"/>
              </a:spcAft>
              <a:buClr>
                <a:srgbClr val="718C3F"/>
              </a:buClr>
              <a:buSzPct val="90000"/>
              <a:buChar char="•"/>
              <a:defRPr>
                <a:solidFill>
                  <a:schemeClr val="tx1"/>
                </a:solidFill>
                <a:latin typeface="+mn-lt"/>
              </a:defRPr>
            </a:lvl7pPr>
            <a:lvl8pPr marL="2786063" indent="-185738" algn="l" rtl="0" eaLnBrk="1" fontAlgn="base" hangingPunct="1">
              <a:spcBef>
                <a:spcPct val="20000"/>
              </a:spcBef>
              <a:spcAft>
                <a:spcPct val="0"/>
              </a:spcAft>
              <a:buClr>
                <a:srgbClr val="718C3F"/>
              </a:buClr>
              <a:buSzPct val="90000"/>
              <a:buChar char="•"/>
              <a:defRPr>
                <a:solidFill>
                  <a:schemeClr val="tx1"/>
                </a:solidFill>
                <a:latin typeface="+mn-lt"/>
              </a:defRPr>
            </a:lvl8pPr>
            <a:lvl9pPr marL="3157538" indent="-185738" algn="l" rtl="0" eaLnBrk="1" fontAlgn="base" hangingPunct="1">
              <a:spcBef>
                <a:spcPct val="20000"/>
              </a:spcBef>
              <a:spcAft>
                <a:spcPct val="0"/>
              </a:spcAft>
              <a:buClr>
                <a:srgbClr val="718C3F"/>
              </a:buClr>
              <a:buSzPct val="90000"/>
              <a:buChar char="•"/>
              <a:defRPr>
                <a:solidFill>
                  <a:schemeClr val="tx1"/>
                </a:solidFill>
                <a:latin typeface="+mn-lt"/>
              </a:defRPr>
            </a:lvl9pPr>
          </a:lstStyle>
          <a:p>
            <a:pPr marL="0" indent="0">
              <a:spcAft>
                <a:spcPts val="1200"/>
              </a:spcAft>
              <a:buNone/>
            </a:pPr>
            <a:r>
              <a:rPr lang="en-US" sz="2000" dirty="0">
                <a:solidFill>
                  <a:schemeClr val="bg2">
                    <a:lumMod val="50000"/>
                  </a:schemeClr>
                </a:solidFill>
              </a:rPr>
              <a:t>“I have kept it a secret because </a:t>
            </a:r>
            <a:r>
              <a:rPr lang="en-US" sz="2000" kern="0" dirty="0">
                <a:solidFill>
                  <a:schemeClr val="bg2">
                    <a:lumMod val="50000"/>
                  </a:schemeClr>
                </a:solidFill>
              </a:rPr>
              <a:t>the bottle is similar to that of ARVs. Someone who doesn’t know about PrEP could think you have HIV…” </a:t>
            </a:r>
          </a:p>
          <a:p>
            <a:pPr marL="0" indent="0">
              <a:spcAft>
                <a:spcPts val="1200"/>
              </a:spcAft>
              <a:buNone/>
            </a:pPr>
            <a:r>
              <a:rPr lang="en-US" sz="1800" i="1" kern="0" dirty="0">
                <a:solidFill>
                  <a:schemeClr val="bg2">
                    <a:lumMod val="50000"/>
                  </a:schemeClr>
                </a:solidFill>
              </a:rPr>
              <a:t>(20 year old, AGYW PrEP user)</a:t>
            </a:r>
          </a:p>
        </p:txBody>
      </p:sp>
      <p:sp>
        <p:nvSpPr>
          <p:cNvPr id="11" name="Rectangle 10">
            <a:extLst>
              <a:ext uri="{FF2B5EF4-FFF2-40B4-BE49-F238E27FC236}">
                <a16:creationId xmlns:a16="http://schemas.microsoft.com/office/drawing/2014/main" id="{FFAC4034-0CDA-4E49-9040-3A6122BB8F59}"/>
              </a:ext>
            </a:extLst>
          </p:cNvPr>
          <p:cNvSpPr/>
          <p:nvPr/>
        </p:nvSpPr>
        <p:spPr>
          <a:xfrm>
            <a:off x="1779925" y="2867879"/>
            <a:ext cx="2509020" cy="461665"/>
          </a:xfrm>
          <a:prstGeom prst="rect">
            <a:avLst/>
          </a:prstGeom>
        </p:spPr>
        <p:txBody>
          <a:bodyPr wrap="none" anchor="ctr">
            <a:spAutoFit/>
          </a:bodyPr>
          <a:lstStyle/>
          <a:p>
            <a:pPr>
              <a:spcBef>
                <a:spcPts val="600"/>
              </a:spcBef>
              <a:spcAft>
                <a:spcPts val="600"/>
              </a:spcAft>
            </a:pPr>
            <a:r>
              <a:rPr lang="en-US" sz="2400" b="1" dirty="0">
                <a:solidFill>
                  <a:schemeClr val="bg2">
                    <a:lumMod val="50000"/>
                  </a:schemeClr>
                </a:solidFill>
              </a:rPr>
              <a:t>Product stigma </a:t>
            </a:r>
          </a:p>
        </p:txBody>
      </p:sp>
      <p:sp>
        <p:nvSpPr>
          <p:cNvPr id="15" name="Content Placeholder 2">
            <a:extLst>
              <a:ext uri="{FF2B5EF4-FFF2-40B4-BE49-F238E27FC236}">
                <a16:creationId xmlns:a16="http://schemas.microsoft.com/office/drawing/2014/main" id="{087216ED-9FFA-224A-A4F9-48D41E4F1D32}"/>
              </a:ext>
            </a:extLst>
          </p:cNvPr>
          <p:cNvSpPr txBox="1">
            <a:spLocks/>
          </p:cNvSpPr>
          <p:nvPr/>
        </p:nvSpPr>
        <p:spPr bwMode="auto">
          <a:xfrm>
            <a:off x="-784570" y="7365305"/>
            <a:ext cx="2788340" cy="6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7813" indent="-277813" algn="l" rtl="0" eaLnBrk="0" fontAlgn="base" hangingPunct="0">
              <a:spcBef>
                <a:spcPct val="20000"/>
              </a:spcBef>
              <a:spcAft>
                <a:spcPct val="0"/>
              </a:spcAft>
              <a:buClr>
                <a:srgbClr val="92D050"/>
              </a:buClr>
              <a:buFont typeface="Wingdings" pitchFamily="2" charset="2"/>
              <a:buChar char="§"/>
              <a:defRPr sz="2200" b="0" i="0">
                <a:solidFill>
                  <a:schemeClr val="tx1"/>
                </a:solidFill>
                <a:latin typeface="+mn-lt"/>
                <a:ea typeface="Avenir Medium" charset="0"/>
                <a:cs typeface="Avenir Medium" charset="0"/>
              </a:defRPr>
            </a:lvl1pPr>
            <a:lvl2pPr marL="603647" indent="-232172" algn="l" rtl="0" eaLnBrk="0" fontAlgn="base" hangingPunct="0">
              <a:spcBef>
                <a:spcPct val="20000"/>
              </a:spcBef>
              <a:spcAft>
                <a:spcPct val="0"/>
              </a:spcAft>
              <a:buClr>
                <a:srgbClr val="FFC000"/>
              </a:buClr>
              <a:buSzPct val="85000"/>
              <a:buFont typeface="Arial" charset="0"/>
              <a:buChar char="•"/>
              <a:defRPr sz="1900" b="0" i="0">
                <a:solidFill>
                  <a:schemeClr val="tx1"/>
                </a:solidFill>
                <a:latin typeface="+mn-lt"/>
                <a:ea typeface="Avenir Roman" charset="0"/>
                <a:cs typeface="Avenir Roman" charset="0"/>
              </a:defRPr>
            </a:lvl2pPr>
            <a:lvl3pPr marL="928688" indent="-185738" algn="l" rtl="0" eaLnBrk="0" fontAlgn="base" hangingPunct="0">
              <a:spcBef>
                <a:spcPct val="20000"/>
              </a:spcBef>
              <a:spcAft>
                <a:spcPct val="0"/>
              </a:spcAft>
              <a:buClr>
                <a:srgbClr val="718C3F"/>
              </a:buClr>
              <a:buFont typeface="Arial" panose="020B0604020202020204" pitchFamily="34" charset="0"/>
              <a:buChar char="–"/>
              <a:defRPr sz="1600">
                <a:solidFill>
                  <a:schemeClr val="tx1"/>
                </a:solidFill>
                <a:latin typeface="+mn-lt"/>
                <a:ea typeface="Avenir Book" charset="0"/>
                <a:cs typeface="Avenir Book" charset="0"/>
              </a:defRPr>
            </a:lvl3pPr>
            <a:lvl4pPr marL="1300163" indent="-185738" algn="l" rtl="0" eaLnBrk="0" fontAlgn="base" hangingPunct="0">
              <a:spcBef>
                <a:spcPct val="20000"/>
              </a:spcBef>
              <a:spcAft>
                <a:spcPct val="0"/>
              </a:spcAft>
              <a:buClr>
                <a:srgbClr val="718C3F"/>
              </a:buClr>
              <a:buChar char="•"/>
              <a:defRPr>
                <a:solidFill>
                  <a:schemeClr val="tx1"/>
                </a:solidFill>
                <a:latin typeface="+mn-lt"/>
                <a:ea typeface="Avenir Book" charset="0"/>
                <a:cs typeface="Avenir Book" charset="0"/>
              </a:defRPr>
            </a:lvl4pPr>
            <a:lvl5pPr marL="1671638" indent="-185738" algn="l" rtl="0" eaLnBrk="0" fontAlgn="base" hangingPunct="0">
              <a:spcBef>
                <a:spcPct val="20000"/>
              </a:spcBef>
              <a:spcAft>
                <a:spcPct val="0"/>
              </a:spcAft>
              <a:buClr>
                <a:srgbClr val="718C3F"/>
              </a:buClr>
              <a:buSzPct val="90000"/>
              <a:buChar char="•"/>
              <a:defRPr>
                <a:solidFill>
                  <a:schemeClr val="tx1"/>
                </a:solidFill>
                <a:latin typeface="+mn-lt"/>
                <a:ea typeface="Avenir Book" charset="0"/>
                <a:cs typeface="Avenir Book" charset="0"/>
              </a:defRPr>
            </a:lvl5pPr>
            <a:lvl6pPr marL="2043113" indent="-185738" algn="l" rtl="0" eaLnBrk="1" fontAlgn="base" hangingPunct="1">
              <a:spcBef>
                <a:spcPct val="20000"/>
              </a:spcBef>
              <a:spcAft>
                <a:spcPct val="0"/>
              </a:spcAft>
              <a:buClr>
                <a:srgbClr val="718C3F"/>
              </a:buClr>
              <a:buSzPct val="90000"/>
              <a:buChar char="•"/>
              <a:defRPr>
                <a:solidFill>
                  <a:schemeClr val="tx1"/>
                </a:solidFill>
                <a:latin typeface="+mn-lt"/>
              </a:defRPr>
            </a:lvl6pPr>
            <a:lvl7pPr marL="2414588" indent="-185738" algn="l" rtl="0" eaLnBrk="1" fontAlgn="base" hangingPunct="1">
              <a:spcBef>
                <a:spcPct val="20000"/>
              </a:spcBef>
              <a:spcAft>
                <a:spcPct val="0"/>
              </a:spcAft>
              <a:buClr>
                <a:srgbClr val="718C3F"/>
              </a:buClr>
              <a:buSzPct val="90000"/>
              <a:buChar char="•"/>
              <a:defRPr>
                <a:solidFill>
                  <a:schemeClr val="tx1"/>
                </a:solidFill>
                <a:latin typeface="+mn-lt"/>
              </a:defRPr>
            </a:lvl7pPr>
            <a:lvl8pPr marL="2786063" indent="-185738" algn="l" rtl="0" eaLnBrk="1" fontAlgn="base" hangingPunct="1">
              <a:spcBef>
                <a:spcPct val="20000"/>
              </a:spcBef>
              <a:spcAft>
                <a:spcPct val="0"/>
              </a:spcAft>
              <a:buClr>
                <a:srgbClr val="718C3F"/>
              </a:buClr>
              <a:buSzPct val="90000"/>
              <a:buChar char="•"/>
              <a:defRPr>
                <a:solidFill>
                  <a:schemeClr val="tx1"/>
                </a:solidFill>
                <a:latin typeface="+mn-lt"/>
              </a:defRPr>
            </a:lvl8pPr>
            <a:lvl9pPr marL="3157538" indent="-185738" algn="l" rtl="0" eaLnBrk="1" fontAlgn="base" hangingPunct="1">
              <a:spcBef>
                <a:spcPct val="20000"/>
              </a:spcBef>
              <a:spcAft>
                <a:spcPct val="0"/>
              </a:spcAft>
              <a:buClr>
                <a:srgbClr val="718C3F"/>
              </a:buClr>
              <a:buSzPct val="90000"/>
              <a:buChar char="•"/>
              <a:defRPr>
                <a:solidFill>
                  <a:schemeClr val="tx1"/>
                </a:solidFill>
                <a:latin typeface="+mn-lt"/>
              </a:defRPr>
            </a:lvl9pPr>
          </a:lstStyle>
          <a:p>
            <a:pPr marL="0" indent="0">
              <a:buFont typeface="Wingdings" pitchFamily="2" charset="2"/>
              <a:buNone/>
            </a:pPr>
            <a:endParaRPr lang="en-US" kern="0" dirty="0"/>
          </a:p>
        </p:txBody>
      </p:sp>
      <p:sp>
        <p:nvSpPr>
          <p:cNvPr id="16" name="Content Placeholder 2">
            <a:extLst>
              <a:ext uri="{FF2B5EF4-FFF2-40B4-BE49-F238E27FC236}">
                <a16:creationId xmlns:a16="http://schemas.microsoft.com/office/drawing/2014/main" id="{7CCCCF7F-172D-A54C-AC09-DF2593EF0A15}"/>
              </a:ext>
            </a:extLst>
          </p:cNvPr>
          <p:cNvSpPr txBox="1">
            <a:spLocks/>
          </p:cNvSpPr>
          <p:nvPr/>
        </p:nvSpPr>
        <p:spPr bwMode="auto">
          <a:xfrm>
            <a:off x="7648573" y="7454876"/>
            <a:ext cx="3677478" cy="389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77813" indent="-277813" algn="l" rtl="0" eaLnBrk="0" fontAlgn="base" hangingPunct="0">
              <a:spcBef>
                <a:spcPct val="20000"/>
              </a:spcBef>
              <a:spcAft>
                <a:spcPct val="0"/>
              </a:spcAft>
              <a:buClr>
                <a:srgbClr val="92D050"/>
              </a:buClr>
              <a:buFont typeface="Wingdings" pitchFamily="2" charset="2"/>
              <a:buChar char="§"/>
              <a:defRPr sz="2200" b="0" i="0">
                <a:solidFill>
                  <a:schemeClr val="tx1"/>
                </a:solidFill>
                <a:latin typeface="+mn-lt"/>
                <a:ea typeface="Avenir Medium" charset="0"/>
                <a:cs typeface="Avenir Medium" charset="0"/>
              </a:defRPr>
            </a:lvl1pPr>
            <a:lvl2pPr marL="603647" indent="-232172" algn="l" rtl="0" eaLnBrk="0" fontAlgn="base" hangingPunct="0">
              <a:spcBef>
                <a:spcPct val="20000"/>
              </a:spcBef>
              <a:spcAft>
                <a:spcPct val="0"/>
              </a:spcAft>
              <a:buClr>
                <a:srgbClr val="FFC000"/>
              </a:buClr>
              <a:buSzPct val="85000"/>
              <a:buFont typeface="Arial" charset="0"/>
              <a:buChar char="•"/>
              <a:defRPr sz="1900" b="0" i="0">
                <a:solidFill>
                  <a:schemeClr val="tx1"/>
                </a:solidFill>
                <a:latin typeface="+mn-lt"/>
                <a:ea typeface="Avenir Roman" charset="0"/>
                <a:cs typeface="Avenir Roman" charset="0"/>
              </a:defRPr>
            </a:lvl2pPr>
            <a:lvl3pPr marL="928688" indent="-185738" algn="l" rtl="0" eaLnBrk="0" fontAlgn="base" hangingPunct="0">
              <a:spcBef>
                <a:spcPct val="20000"/>
              </a:spcBef>
              <a:spcAft>
                <a:spcPct val="0"/>
              </a:spcAft>
              <a:buClr>
                <a:srgbClr val="718C3F"/>
              </a:buClr>
              <a:buFont typeface="Arial" panose="020B0604020202020204" pitchFamily="34" charset="0"/>
              <a:buChar char="–"/>
              <a:defRPr sz="1600">
                <a:solidFill>
                  <a:schemeClr val="tx1"/>
                </a:solidFill>
                <a:latin typeface="+mn-lt"/>
                <a:ea typeface="Avenir Book" charset="0"/>
                <a:cs typeface="Avenir Book" charset="0"/>
              </a:defRPr>
            </a:lvl3pPr>
            <a:lvl4pPr marL="1300163" indent="-185738" algn="l" rtl="0" eaLnBrk="0" fontAlgn="base" hangingPunct="0">
              <a:spcBef>
                <a:spcPct val="20000"/>
              </a:spcBef>
              <a:spcAft>
                <a:spcPct val="0"/>
              </a:spcAft>
              <a:buClr>
                <a:srgbClr val="718C3F"/>
              </a:buClr>
              <a:buChar char="•"/>
              <a:defRPr>
                <a:solidFill>
                  <a:schemeClr val="tx1"/>
                </a:solidFill>
                <a:latin typeface="+mn-lt"/>
                <a:ea typeface="Avenir Book" charset="0"/>
                <a:cs typeface="Avenir Book" charset="0"/>
              </a:defRPr>
            </a:lvl4pPr>
            <a:lvl5pPr marL="1671638" indent="-185738" algn="l" rtl="0" eaLnBrk="0" fontAlgn="base" hangingPunct="0">
              <a:spcBef>
                <a:spcPct val="20000"/>
              </a:spcBef>
              <a:spcAft>
                <a:spcPct val="0"/>
              </a:spcAft>
              <a:buClr>
                <a:srgbClr val="718C3F"/>
              </a:buClr>
              <a:buSzPct val="90000"/>
              <a:buChar char="•"/>
              <a:defRPr>
                <a:solidFill>
                  <a:schemeClr val="tx1"/>
                </a:solidFill>
                <a:latin typeface="+mn-lt"/>
                <a:ea typeface="Avenir Book" charset="0"/>
                <a:cs typeface="Avenir Book" charset="0"/>
              </a:defRPr>
            </a:lvl5pPr>
            <a:lvl6pPr marL="2043113" indent="-185738" algn="l" rtl="0" eaLnBrk="1" fontAlgn="base" hangingPunct="1">
              <a:spcBef>
                <a:spcPct val="20000"/>
              </a:spcBef>
              <a:spcAft>
                <a:spcPct val="0"/>
              </a:spcAft>
              <a:buClr>
                <a:srgbClr val="718C3F"/>
              </a:buClr>
              <a:buSzPct val="90000"/>
              <a:buChar char="•"/>
              <a:defRPr>
                <a:solidFill>
                  <a:schemeClr val="tx1"/>
                </a:solidFill>
                <a:latin typeface="+mn-lt"/>
              </a:defRPr>
            </a:lvl6pPr>
            <a:lvl7pPr marL="2414588" indent="-185738" algn="l" rtl="0" eaLnBrk="1" fontAlgn="base" hangingPunct="1">
              <a:spcBef>
                <a:spcPct val="20000"/>
              </a:spcBef>
              <a:spcAft>
                <a:spcPct val="0"/>
              </a:spcAft>
              <a:buClr>
                <a:srgbClr val="718C3F"/>
              </a:buClr>
              <a:buSzPct val="90000"/>
              <a:buChar char="•"/>
              <a:defRPr>
                <a:solidFill>
                  <a:schemeClr val="tx1"/>
                </a:solidFill>
                <a:latin typeface="+mn-lt"/>
              </a:defRPr>
            </a:lvl7pPr>
            <a:lvl8pPr marL="2786063" indent="-185738" algn="l" rtl="0" eaLnBrk="1" fontAlgn="base" hangingPunct="1">
              <a:spcBef>
                <a:spcPct val="20000"/>
              </a:spcBef>
              <a:spcAft>
                <a:spcPct val="0"/>
              </a:spcAft>
              <a:buClr>
                <a:srgbClr val="718C3F"/>
              </a:buClr>
              <a:buSzPct val="90000"/>
              <a:buChar char="•"/>
              <a:defRPr>
                <a:solidFill>
                  <a:schemeClr val="tx1"/>
                </a:solidFill>
                <a:latin typeface="+mn-lt"/>
              </a:defRPr>
            </a:lvl8pPr>
            <a:lvl9pPr marL="3157538" indent="-185738" algn="l" rtl="0" eaLnBrk="1" fontAlgn="base" hangingPunct="1">
              <a:spcBef>
                <a:spcPct val="20000"/>
              </a:spcBef>
              <a:spcAft>
                <a:spcPct val="0"/>
              </a:spcAft>
              <a:buClr>
                <a:srgbClr val="718C3F"/>
              </a:buClr>
              <a:buSzPct val="90000"/>
              <a:buChar char="•"/>
              <a:defRPr>
                <a:solidFill>
                  <a:schemeClr val="tx1"/>
                </a:solidFill>
                <a:latin typeface="+mn-lt"/>
              </a:defRPr>
            </a:lvl9pPr>
          </a:lstStyle>
          <a:p>
            <a:pPr marL="0" indent="0">
              <a:buNone/>
            </a:pPr>
            <a:endParaRPr lang="en-US" kern="0" dirty="0"/>
          </a:p>
        </p:txBody>
      </p:sp>
      <p:pic>
        <p:nvPicPr>
          <p:cNvPr id="17" name="Picture 16">
            <a:extLst>
              <a:ext uri="{FF2B5EF4-FFF2-40B4-BE49-F238E27FC236}">
                <a16:creationId xmlns:a16="http://schemas.microsoft.com/office/drawing/2014/main" id="{39273ECD-1626-6E46-B08F-5B163F6302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2661" y="2316412"/>
            <a:ext cx="433011" cy="4036159"/>
          </a:xfrm>
          <a:prstGeom prst="rect">
            <a:avLst/>
          </a:prstGeom>
        </p:spPr>
      </p:pic>
      <p:sp>
        <p:nvSpPr>
          <p:cNvPr id="33" name="Oval 32">
            <a:extLst>
              <a:ext uri="{FF2B5EF4-FFF2-40B4-BE49-F238E27FC236}">
                <a16:creationId xmlns:a16="http://schemas.microsoft.com/office/drawing/2014/main" id="{9957FE74-2BC3-4C4D-8F23-5703863B2362}"/>
              </a:ext>
            </a:extLst>
          </p:cNvPr>
          <p:cNvSpPr/>
          <p:nvPr/>
        </p:nvSpPr>
        <p:spPr>
          <a:xfrm>
            <a:off x="-6128" y="-2521557"/>
            <a:ext cx="4707748" cy="4707748"/>
          </a:xfrm>
          <a:prstGeom prst="ellipse">
            <a:avLst/>
          </a:prstGeom>
          <a:solidFill>
            <a:srgbClr val="A7BA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896131" y="656125"/>
            <a:ext cx="2976382" cy="914400"/>
          </a:xfrm>
          <a:noFill/>
        </p:spPr>
        <p:txBody>
          <a:bodyPr>
            <a:normAutofit fontScale="90000"/>
          </a:bodyPr>
          <a:lstStyle/>
          <a:p>
            <a:r>
              <a:rPr lang="en-GB" noProof="0" dirty="0">
                <a:solidFill>
                  <a:schemeClr val="bg1"/>
                </a:solidFill>
              </a:rPr>
              <a:t>Types of Stigma</a:t>
            </a:r>
          </a:p>
        </p:txBody>
      </p:sp>
      <p:sp>
        <p:nvSpPr>
          <p:cNvPr id="38" name="Oval 37">
            <a:extLst>
              <a:ext uri="{FF2B5EF4-FFF2-40B4-BE49-F238E27FC236}">
                <a16:creationId xmlns:a16="http://schemas.microsoft.com/office/drawing/2014/main" id="{50499625-62FD-6C44-8849-46A1C921A846}"/>
              </a:ext>
            </a:extLst>
          </p:cNvPr>
          <p:cNvSpPr/>
          <p:nvPr/>
        </p:nvSpPr>
        <p:spPr>
          <a:xfrm>
            <a:off x="872713" y="2682570"/>
            <a:ext cx="746430" cy="74643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bg1"/>
                </a:solidFill>
              </a:rPr>
              <a:t>1</a:t>
            </a:r>
          </a:p>
        </p:txBody>
      </p:sp>
      <p:pic>
        <p:nvPicPr>
          <p:cNvPr id="39" name="Picture 8">
            <a:extLst>
              <a:ext uri="{FF2B5EF4-FFF2-40B4-BE49-F238E27FC236}">
                <a16:creationId xmlns:a16="http://schemas.microsoft.com/office/drawing/2014/main" id="{85E92C21-FCD7-8A48-9B26-E8D9DCCE5242}"/>
              </a:ext>
            </a:extLst>
          </p:cNvPr>
          <p:cNvPicPr>
            <a:picLocks noChangeAspect="1"/>
          </p:cNvPicPr>
          <p:nvPr/>
        </p:nvPicPr>
        <p:blipFill>
          <a:blip r:embed="rId4" cstate="screen">
            <a:biLevel thresh="25000"/>
            <a:extLst>
              <a:ext uri="{28A0092B-C50C-407E-A947-70E740481C1C}">
                <a14:useLocalDpi xmlns:a14="http://schemas.microsoft.com/office/drawing/2010/main"/>
              </a:ext>
            </a:extLst>
          </a:blip>
          <a:srcRect l="-3706"/>
          <a:stretch>
            <a:fillRect/>
          </a:stretch>
        </p:blipFill>
        <p:spPr bwMode="auto">
          <a:xfrm>
            <a:off x="10812796" y="5941636"/>
            <a:ext cx="863111" cy="56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Jilinde_Logo_FA.png">
            <a:extLst>
              <a:ext uri="{FF2B5EF4-FFF2-40B4-BE49-F238E27FC236}">
                <a16:creationId xmlns:a16="http://schemas.microsoft.com/office/drawing/2014/main" id="{F7D08169-B807-1042-B846-CD2C930E7F56}"/>
              </a:ext>
            </a:extLst>
          </p:cNvPr>
          <p:cNvPicPr>
            <a:picLocks noChangeAspect="1"/>
          </p:cNvPicPr>
          <p:nvPr/>
        </p:nvPicPr>
        <p:blipFill>
          <a:blip r:embed="rId5" cstate="screen">
            <a:biLevel thresh="25000"/>
            <a:extLst>
              <a:ext uri="{28A0092B-C50C-407E-A947-70E740481C1C}">
                <a14:useLocalDpi xmlns:a14="http://schemas.microsoft.com/office/drawing/2010/main"/>
              </a:ext>
            </a:extLst>
          </a:blip>
          <a:stretch>
            <a:fillRect/>
          </a:stretch>
        </p:blipFill>
        <p:spPr>
          <a:xfrm>
            <a:off x="10610524" y="458143"/>
            <a:ext cx="1065383" cy="598662"/>
          </a:xfrm>
          <a:prstGeom prst="rect">
            <a:avLst/>
          </a:prstGeom>
        </p:spPr>
      </p:pic>
      <p:sp>
        <p:nvSpPr>
          <p:cNvPr id="18" name="TextBox 17">
            <a:extLst>
              <a:ext uri="{FF2B5EF4-FFF2-40B4-BE49-F238E27FC236}">
                <a16:creationId xmlns:a16="http://schemas.microsoft.com/office/drawing/2014/main" id="{DB0DDE71-8E2F-D343-B385-F8850106183C}"/>
              </a:ext>
            </a:extLst>
          </p:cNvPr>
          <p:cNvSpPr txBox="1"/>
          <p:nvPr/>
        </p:nvSpPr>
        <p:spPr>
          <a:xfrm>
            <a:off x="240030" y="6437769"/>
            <a:ext cx="6361043" cy="430887"/>
          </a:xfrm>
          <a:prstGeom prst="rect">
            <a:avLst/>
          </a:prstGeom>
          <a:noFill/>
        </p:spPr>
        <p:txBody>
          <a:bodyPr wrap="square" rtlCol="0">
            <a:spAutoFit/>
          </a:bodyPr>
          <a:lstStyle/>
          <a:p>
            <a:r>
              <a:rPr lang="en-US" sz="1100" dirty="0"/>
              <a:t>Source: </a:t>
            </a:r>
            <a:r>
              <a:rPr lang="en-US" altLang="en-US" sz="1100" dirty="0"/>
              <a:t>Daniel Were </a:t>
            </a:r>
            <a:r>
              <a:rPr lang="en-US" altLang="en-US" sz="1100" b="1" dirty="0"/>
              <a:t>“</a:t>
            </a:r>
            <a:r>
              <a:rPr lang="en-US" altLang="en-US" sz="1100" b="1" dirty="0">
                <a:ea typeface="Avenir Black" panose="02000503020000020003" pitchFamily="2" charset="0"/>
                <a:cs typeface="Avenir Black" panose="02000503020000020003" pitchFamily="2" charset="0"/>
              </a:rPr>
              <a:t>Manifestations of Stigma in the Context of a National Oral Pre-exposure Prophylaxis Scale-up Program in Kenya “</a:t>
            </a:r>
            <a:endParaRPr lang="en-US" sz="1100" b="1" dirty="0"/>
          </a:p>
        </p:txBody>
      </p:sp>
      <p:sp>
        <p:nvSpPr>
          <p:cNvPr id="19" name="TextBox 18">
            <a:extLst>
              <a:ext uri="{FF2B5EF4-FFF2-40B4-BE49-F238E27FC236}">
                <a16:creationId xmlns:a16="http://schemas.microsoft.com/office/drawing/2014/main" id="{164F5D35-51E1-BA4E-A556-63EAAD409A1A}"/>
              </a:ext>
            </a:extLst>
          </p:cNvPr>
          <p:cNvSpPr txBox="1"/>
          <p:nvPr/>
        </p:nvSpPr>
        <p:spPr>
          <a:xfrm>
            <a:off x="6503489" y="6429375"/>
            <a:ext cx="1457739" cy="338554"/>
          </a:xfrm>
          <a:prstGeom prst="rect">
            <a:avLst/>
          </a:prstGeom>
          <a:noFill/>
        </p:spPr>
        <p:txBody>
          <a:bodyPr wrap="square" rtlCol="0">
            <a:spAutoFit/>
          </a:bodyPr>
          <a:lstStyle/>
          <a:p>
            <a:r>
              <a:rPr lang="en-US" sz="1600" dirty="0"/>
              <a:t>MOAD0302</a:t>
            </a:r>
            <a:endParaRPr lang="en-US" sz="1400" dirty="0"/>
          </a:p>
        </p:txBody>
      </p:sp>
    </p:spTree>
    <p:extLst>
      <p:ext uri="{BB962C8B-B14F-4D97-AF65-F5344CB8AC3E}">
        <p14:creationId xmlns:p14="http://schemas.microsoft.com/office/powerpoint/2010/main" val="4113110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AA4BC7-F2D2-D84C-BC62-FE9118374ED4}"/>
              </a:ext>
            </a:extLst>
          </p:cNvPr>
          <p:cNvSpPr>
            <a:spLocks noGrp="1"/>
          </p:cNvSpPr>
          <p:nvPr>
            <p:ph type="title"/>
          </p:nvPr>
        </p:nvSpPr>
        <p:spPr/>
        <p:txBody>
          <a:bodyPr>
            <a:normAutofit fontScale="90000"/>
          </a:bodyPr>
          <a:lstStyle/>
          <a:p>
            <a:r>
              <a:rPr lang="en-GB" noProof="0" dirty="0"/>
              <a:t>25% discontinuation in </a:t>
            </a:r>
            <a:r>
              <a:rPr lang="en-GB" noProof="0" dirty="0" err="1"/>
              <a:t>PrEP</a:t>
            </a:r>
            <a:r>
              <a:rPr lang="en-GB" noProof="0" dirty="0"/>
              <a:t> and its predictors in Australia</a:t>
            </a:r>
          </a:p>
        </p:txBody>
      </p:sp>
      <p:graphicFrame>
        <p:nvGraphicFramePr>
          <p:cNvPr id="8" name="Content Placeholder 7">
            <a:extLst>
              <a:ext uri="{FF2B5EF4-FFF2-40B4-BE49-F238E27FC236}">
                <a16:creationId xmlns:a16="http://schemas.microsoft.com/office/drawing/2014/main" id="{F443BA20-82A5-9E47-8707-2F87D4E157DB}"/>
              </a:ext>
            </a:extLst>
          </p:cNvPr>
          <p:cNvGraphicFramePr>
            <a:graphicFrameLocks noGrp="1"/>
          </p:cNvGraphicFramePr>
          <p:nvPr>
            <p:ph sz="half" idx="1"/>
            <p:extLst/>
          </p:nvPr>
        </p:nvGraphicFramePr>
        <p:xfrm>
          <a:off x="1586015" y="1417639"/>
          <a:ext cx="8812354" cy="3170405"/>
        </p:xfrm>
        <a:graphic>
          <a:graphicData uri="http://schemas.openxmlformats.org/drawingml/2006/table">
            <a:tbl>
              <a:tblPr firstRow="1" bandRow="1">
                <a:tableStyleId>{5C22544A-7EE6-4342-B048-85BDC9FD1C3A}</a:tableStyleId>
              </a:tblPr>
              <a:tblGrid>
                <a:gridCol w="3154509">
                  <a:extLst>
                    <a:ext uri="{9D8B030D-6E8A-4147-A177-3AD203B41FA5}">
                      <a16:colId xmlns:a16="http://schemas.microsoft.com/office/drawing/2014/main" val="20000"/>
                    </a:ext>
                  </a:extLst>
                </a:gridCol>
                <a:gridCol w="1629638">
                  <a:extLst>
                    <a:ext uri="{9D8B030D-6E8A-4147-A177-3AD203B41FA5}">
                      <a16:colId xmlns:a16="http://schemas.microsoft.com/office/drawing/2014/main" val="20001"/>
                    </a:ext>
                  </a:extLst>
                </a:gridCol>
                <a:gridCol w="1991871">
                  <a:extLst>
                    <a:ext uri="{9D8B030D-6E8A-4147-A177-3AD203B41FA5}">
                      <a16:colId xmlns:a16="http://schemas.microsoft.com/office/drawing/2014/main" val="20002"/>
                    </a:ext>
                  </a:extLst>
                </a:gridCol>
                <a:gridCol w="2036336">
                  <a:extLst>
                    <a:ext uri="{9D8B030D-6E8A-4147-A177-3AD203B41FA5}">
                      <a16:colId xmlns:a16="http://schemas.microsoft.com/office/drawing/2014/main" val="20003"/>
                    </a:ext>
                  </a:extLst>
                </a:gridCol>
              </a:tblGrid>
              <a:tr h="311440">
                <a:tc>
                  <a:txBody>
                    <a:bodyPr/>
                    <a:lstStyle/>
                    <a:p>
                      <a:endParaRPr lang="en-AU" sz="1300" dirty="0">
                        <a:solidFill>
                          <a:srgbClr val="404040"/>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300" dirty="0">
                        <a:solidFill>
                          <a:srgbClr val="404040"/>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300" dirty="0">
                          <a:solidFill>
                            <a:srgbClr val="404040"/>
                          </a:solidFill>
                        </a:rPr>
                        <a:t>HR (95%CI)</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300" dirty="0" err="1">
                          <a:solidFill>
                            <a:srgbClr val="404040"/>
                          </a:solidFill>
                        </a:rPr>
                        <a:t>aHR</a:t>
                      </a:r>
                      <a:r>
                        <a:rPr lang="en-AU" sz="1300" dirty="0">
                          <a:solidFill>
                            <a:srgbClr val="404040"/>
                          </a:solidFill>
                        </a:rPr>
                        <a:t> (95%CI)</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11440">
                <a:tc>
                  <a:txBody>
                    <a:bodyPr/>
                    <a:lstStyle/>
                    <a:p>
                      <a:r>
                        <a:rPr lang="en-AU" sz="1300" dirty="0">
                          <a:solidFill>
                            <a:srgbClr val="404040"/>
                          </a:solidFill>
                        </a:rPr>
                        <a:t>Age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r>
                        <a:rPr lang="en-AU" sz="1300" dirty="0">
                          <a:solidFill>
                            <a:srgbClr val="404040"/>
                          </a:solidFill>
                        </a:rPr>
                        <a:t>16-29</a:t>
                      </a:r>
                    </a:p>
                  </a:txBody>
                  <a:tcPr>
                    <a:lnT w="12700" cap="flat" cmpd="sng" algn="ctr">
                      <a:solidFill>
                        <a:schemeClr val="tx1"/>
                      </a:solidFill>
                      <a:prstDash val="solid"/>
                      <a:round/>
                      <a:headEnd type="none" w="med" len="med"/>
                      <a:tailEnd type="none" w="med" len="med"/>
                    </a:lnT>
                    <a:noFill/>
                  </a:tcPr>
                </a:tc>
                <a:tc>
                  <a:txBody>
                    <a:bodyPr/>
                    <a:lstStyle/>
                    <a:p>
                      <a:r>
                        <a:rPr lang="en-AU" sz="1300" b="1" dirty="0">
                          <a:solidFill>
                            <a:srgbClr val="404040"/>
                          </a:solidFill>
                        </a:rPr>
                        <a:t>1.82 (1.53-2.16)</a:t>
                      </a:r>
                    </a:p>
                  </a:txBody>
                  <a:tcPr>
                    <a:lnT w="12700" cap="flat" cmpd="sng" algn="ctr">
                      <a:solidFill>
                        <a:schemeClr val="tx1"/>
                      </a:solidFill>
                      <a:prstDash val="solid"/>
                      <a:round/>
                      <a:headEnd type="none" w="med" len="med"/>
                      <a:tailEnd type="none" w="med" len="med"/>
                    </a:lnT>
                    <a:noFill/>
                  </a:tcPr>
                </a:tc>
                <a:tc>
                  <a:txBody>
                    <a:bodyPr/>
                    <a:lstStyle/>
                    <a:p>
                      <a:r>
                        <a:rPr lang="en-AU" sz="1300" b="1" dirty="0">
                          <a:solidFill>
                            <a:srgbClr val="404040"/>
                          </a:solidFill>
                        </a:rPr>
                        <a:t>1.75 (1.47-2.09)</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11440">
                <a:tc>
                  <a:txBody>
                    <a:bodyPr/>
                    <a:lstStyle/>
                    <a:p>
                      <a:endParaRPr lang="en-AU" sz="1300">
                        <a:solidFill>
                          <a:srgbClr val="404040"/>
                        </a:solidFill>
                      </a:endParaRPr>
                    </a:p>
                  </a:txBody>
                  <a:tcPr>
                    <a:lnL w="12700" cap="flat" cmpd="sng" algn="ctr">
                      <a:solidFill>
                        <a:schemeClr val="tx1"/>
                      </a:solidFill>
                      <a:prstDash val="solid"/>
                      <a:round/>
                      <a:headEnd type="none" w="med" len="med"/>
                      <a:tailEnd type="none" w="med" len="med"/>
                    </a:lnL>
                    <a:noFill/>
                  </a:tcPr>
                </a:tc>
                <a:tc>
                  <a:txBody>
                    <a:bodyPr/>
                    <a:lstStyle/>
                    <a:p>
                      <a:r>
                        <a:rPr lang="en-AU" sz="1300" dirty="0">
                          <a:solidFill>
                            <a:srgbClr val="404040"/>
                          </a:solidFill>
                        </a:rPr>
                        <a:t>30-39</a:t>
                      </a:r>
                    </a:p>
                  </a:txBody>
                  <a:tcPr>
                    <a:noFill/>
                  </a:tcPr>
                </a:tc>
                <a:tc>
                  <a:txBody>
                    <a:bodyPr/>
                    <a:lstStyle/>
                    <a:p>
                      <a:r>
                        <a:rPr lang="en-AU" sz="1300" b="1" dirty="0">
                          <a:solidFill>
                            <a:srgbClr val="404040"/>
                          </a:solidFill>
                        </a:rPr>
                        <a:t>1.41 (1.19-1.68)</a:t>
                      </a:r>
                    </a:p>
                  </a:txBody>
                  <a:tcPr>
                    <a:noFill/>
                  </a:tcPr>
                </a:tc>
                <a:tc>
                  <a:txBody>
                    <a:bodyPr/>
                    <a:lstStyle/>
                    <a:p>
                      <a:r>
                        <a:rPr lang="en-AU" sz="1300" b="1" dirty="0">
                          <a:solidFill>
                            <a:srgbClr val="404040"/>
                          </a:solidFill>
                        </a:rPr>
                        <a:t>1.39 (1.17-1.65)</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2"/>
                  </a:ext>
                </a:extLst>
              </a:tr>
              <a:tr h="311440">
                <a:tc>
                  <a:txBody>
                    <a:bodyPr/>
                    <a:lstStyle/>
                    <a:p>
                      <a:endParaRPr lang="en-AU" sz="1300">
                        <a:solidFill>
                          <a:srgbClr val="404040"/>
                        </a:solidFill>
                      </a:endParaRPr>
                    </a:p>
                  </a:txBody>
                  <a:tcPr>
                    <a:lnL w="12700" cap="flat" cmpd="sng" algn="ctr">
                      <a:solidFill>
                        <a:schemeClr val="tx1"/>
                      </a:solidFill>
                      <a:prstDash val="solid"/>
                      <a:round/>
                      <a:headEnd type="none" w="med" len="med"/>
                      <a:tailEnd type="none" w="med" len="med"/>
                    </a:lnL>
                    <a:noFill/>
                  </a:tcPr>
                </a:tc>
                <a:tc>
                  <a:txBody>
                    <a:bodyPr/>
                    <a:lstStyle/>
                    <a:p>
                      <a:r>
                        <a:rPr lang="en-AU" sz="1300" dirty="0">
                          <a:solidFill>
                            <a:srgbClr val="404040"/>
                          </a:solidFill>
                        </a:rPr>
                        <a:t>40+</a:t>
                      </a:r>
                    </a:p>
                  </a:txBody>
                  <a:tcPr>
                    <a:noFill/>
                  </a:tcPr>
                </a:tc>
                <a:tc>
                  <a:txBody>
                    <a:bodyPr/>
                    <a:lstStyle/>
                    <a:p>
                      <a:r>
                        <a:rPr lang="en-AU" sz="1300" dirty="0">
                          <a:solidFill>
                            <a:srgbClr val="404040"/>
                          </a:solidFill>
                        </a:rPr>
                        <a:t>Ref</a:t>
                      </a:r>
                    </a:p>
                  </a:txBody>
                  <a:tcPr>
                    <a:noFill/>
                  </a:tcPr>
                </a:tc>
                <a:tc>
                  <a:txBody>
                    <a:bodyPr/>
                    <a:lstStyle/>
                    <a:p>
                      <a:r>
                        <a:rPr lang="en-AU" sz="1300" dirty="0">
                          <a:solidFill>
                            <a:srgbClr val="404040"/>
                          </a:solidFill>
                        </a:rPr>
                        <a:t>Ref</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3"/>
                  </a:ext>
                </a:extLst>
              </a:tr>
              <a:tr h="384929">
                <a:tc>
                  <a:txBody>
                    <a:bodyPr/>
                    <a:lstStyle/>
                    <a:p>
                      <a:pPr>
                        <a:lnSpc>
                          <a:spcPct val="150000"/>
                        </a:lnSpc>
                      </a:pPr>
                      <a:r>
                        <a:rPr lang="en-AU" sz="1300" dirty="0">
                          <a:solidFill>
                            <a:srgbClr val="404040"/>
                          </a:solidFill>
                        </a:rPr>
                        <a:t>Trans or gender diverse</a:t>
                      </a:r>
                    </a:p>
                  </a:txBody>
                  <a:tcPr>
                    <a:lnL w="12700" cap="flat" cmpd="sng" algn="ctr">
                      <a:solidFill>
                        <a:schemeClr val="tx1"/>
                      </a:solidFill>
                      <a:prstDash val="solid"/>
                      <a:round/>
                      <a:headEnd type="none" w="med" len="med"/>
                      <a:tailEnd type="none" w="med" len="med"/>
                    </a:lnL>
                    <a:noFill/>
                  </a:tcPr>
                </a:tc>
                <a:tc>
                  <a:txBody>
                    <a:bodyPr/>
                    <a:lstStyle/>
                    <a:p>
                      <a:pPr>
                        <a:lnSpc>
                          <a:spcPct val="150000"/>
                        </a:lnSpc>
                      </a:pPr>
                      <a:endParaRPr lang="en-AU" sz="1300" dirty="0">
                        <a:solidFill>
                          <a:srgbClr val="404040"/>
                        </a:solidFill>
                      </a:endParaRPr>
                    </a:p>
                  </a:txBody>
                  <a:tcPr>
                    <a:noFill/>
                  </a:tcPr>
                </a:tc>
                <a:tc>
                  <a:txBody>
                    <a:bodyPr/>
                    <a:lstStyle/>
                    <a:p>
                      <a:pPr>
                        <a:lnSpc>
                          <a:spcPct val="150000"/>
                        </a:lnSpc>
                      </a:pPr>
                      <a:r>
                        <a:rPr lang="en-AU" sz="1300" b="1" dirty="0">
                          <a:solidFill>
                            <a:srgbClr val="404040"/>
                          </a:solidFill>
                        </a:rPr>
                        <a:t>1.73 (1.04-2.87)</a:t>
                      </a:r>
                    </a:p>
                  </a:txBody>
                  <a:tcPr>
                    <a:noFill/>
                  </a:tcPr>
                </a:tc>
                <a:tc>
                  <a:txBody>
                    <a:bodyPr/>
                    <a:lstStyle/>
                    <a:p>
                      <a:pPr>
                        <a:lnSpc>
                          <a:spcPct val="150000"/>
                        </a:lnSpc>
                      </a:pPr>
                      <a:r>
                        <a:rPr lang="en-AU" sz="1300" dirty="0">
                          <a:solidFill>
                            <a:srgbClr val="404040"/>
                          </a:solidFill>
                        </a:rPr>
                        <a:t>1.45 (0.87-2.42)</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4"/>
                  </a:ext>
                </a:extLst>
              </a:tr>
              <a:tr h="384929">
                <a:tc>
                  <a:txBody>
                    <a:bodyPr/>
                    <a:lstStyle/>
                    <a:p>
                      <a:pPr>
                        <a:lnSpc>
                          <a:spcPct val="150000"/>
                        </a:lnSpc>
                      </a:pPr>
                      <a:r>
                        <a:rPr lang="en-AU" sz="1300" dirty="0">
                          <a:solidFill>
                            <a:srgbClr val="404040"/>
                          </a:solidFill>
                        </a:rPr>
                        <a:t>PrEP</a:t>
                      </a:r>
                      <a:r>
                        <a:rPr lang="en-AU" sz="1300" baseline="0" dirty="0">
                          <a:solidFill>
                            <a:srgbClr val="404040"/>
                          </a:solidFill>
                        </a:rPr>
                        <a:t> naïve at baseline</a:t>
                      </a:r>
                      <a:endParaRPr lang="en-AU" sz="1300" dirty="0">
                        <a:solidFill>
                          <a:srgbClr val="404040"/>
                        </a:solidFill>
                      </a:endParaRPr>
                    </a:p>
                  </a:txBody>
                  <a:tcPr>
                    <a:lnL w="12700" cap="flat" cmpd="sng" algn="ctr">
                      <a:solidFill>
                        <a:schemeClr val="tx1"/>
                      </a:solidFill>
                      <a:prstDash val="solid"/>
                      <a:round/>
                      <a:headEnd type="none" w="med" len="med"/>
                      <a:tailEnd type="none" w="med" len="med"/>
                    </a:lnL>
                    <a:noFill/>
                  </a:tcPr>
                </a:tc>
                <a:tc>
                  <a:txBody>
                    <a:bodyPr/>
                    <a:lstStyle/>
                    <a:p>
                      <a:pPr>
                        <a:lnSpc>
                          <a:spcPct val="150000"/>
                        </a:lnSpc>
                      </a:pPr>
                      <a:endParaRPr lang="en-AU" sz="1300" dirty="0">
                        <a:solidFill>
                          <a:srgbClr val="404040"/>
                        </a:solidFill>
                      </a:endParaRPr>
                    </a:p>
                  </a:txBody>
                  <a:tcPr>
                    <a:noFill/>
                  </a:tcPr>
                </a:tc>
                <a:tc>
                  <a:txBody>
                    <a:bodyPr/>
                    <a:lstStyle/>
                    <a:p>
                      <a:pPr>
                        <a:lnSpc>
                          <a:spcPct val="150000"/>
                        </a:lnSpc>
                      </a:pPr>
                      <a:r>
                        <a:rPr lang="en-AU" sz="1300" b="1" dirty="0">
                          <a:solidFill>
                            <a:srgbClr val="404040"/>
                          </a:solidFill>
                        </a:rPr>
                        <a:t>1.51 (1.28-1.79)</a:t>
                      </a:r>
                    </a:p>
                  </a:txBody>
                  <a:tcPr>
                    <a:noFill/>
                  </a:tcPr>
                </a:tc>
                <a:tc>
                  <a:txBody>
                    <a:bodyPr/>
                    <a:lstStyle/>
                    <a:p>
                      <a:pPr marL="0" marR="0" indent="0" algn="l" defTabSz="457200" rtl="0" eaLnBrk="1" fontAlgn="auto" latinLnBrk="0" hangingPunct="1">
                        <a:lnSpc>
                          <a:spcPct val="150000"/>
                        </a:lnSpc>
                        <a:spcBef>
                          <a:spcPts val="0"/>
                        </a:spcBef>
                        <a:spcAft>
                          <a:spcPts val="0"/>
                        </a:spcAft>
                        <a:buClrTx/>
                        <a:buSzTx/>
                        <a:buFontTx/>
                        <a:buNone/>
                        <a:tabLst/>
                        <a:defRPr/>
                      </a:pPr>
                      <a:r>
                        <a:rPr lang="en-AU" sz="1300" b="1" dirty="0">
                          <a:solidFill>
                            <a:srgbClr val="404040"/>
                          </a:solidFill>
                        </a:rPr>
                        <a:t>1.44 (1.21-1.71)</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5"/>
                  </a:ext>
                </a:extLst>
              </a:tr>
              <a:tr h="384929">
                <a:tc>
                  <a:txBody>
                    <a:bodyPr/>
                    <a:lstStyle/>
                    <a:p>
                      <a:pPr>
                        <a:lnSpc>
                          <a:spcPct val="150000"/>
                        </a:lnSpc>
                      </a:pPr>
                      <a:r>
                        <a:rPr lang="en-AU" sz="1300" baseline="0" dirty="0">
                          <a:solidFill>
                            <a:srgbClr val="404040"/>
                          </a:solidFill>
                        </a:rPr>
                        <a:t>Injecting drug use </a:t>
                      </a:r>
                      <a:r>
                        <a:rPr lang="en-AU" sz="1300" baseline="30000" dirty="0">
                          <a:solidFill>
                            <a:srgbClr val="404040"/>
                          </a:solidFill>
                        </a:rPr>
                        <a:t>1,2</a:t>
                      </a:r>
                    </a:p>
                  </a:txBody>
                  <a:tcPr>
                    <a:lnL w="12700" cap="flat" cmpd="sng" algn="ctr">
                      <a:solidFill>
                        <a:schemeClr val="tx1"/>
                      </a:solidFill>
                      <a:prstDash val="solid"/>
                      <a:round/>
                      <a:headEnd type="none" w="med" len="med"/>
                      <a:tailEnd type="none" w="med" len="med"/>
                    </a:lnL>
                    <a:noFill/>
                  </a:tcPr>
                </a:tc>
                <a:tc>
                  <a:txBody>
                    <a:bodyPr/>
                    <a:lstStyle/>
                    <a:p>
                      <a:pPr>
                        <a:lnSpc>
                          <a:spcPct val="150000"/>
                        </a:lnSpc>
                      </a:pPr>
                      <a:endParaRPr lang="en-AU" sz="1300" dirty="0">
                        <a:solidFill>
                          <a:srgbClr val="404040"/>
                        </a:solidFill>
                      </a:endParaRPr>
                    </a:p>
                  </a:txBody>
                  <a:tcPr>
                    <a:noFill/>
                  </a:tcPr>
                </a:tc>
                <a:tc>
                  <a:txBody>
                    <a:bodyPr/>
                    <a:lstStyle/>
                    <a:p>
                      <a:pPr>
                        <a:lnSpc>
                          <a:spcPct val="150000"/>
                        </a:lnSpc>
                      </a:pPr>
                      <a:r>
                        <a:rPr lang="en-AU" sz="1300" b="1" dirty="0">
                          <a:solidFill>
                            <a:srgbClr val="404040"/>
                          </a:solidFill>
                        </a:rPr>
                        <a:t>1.55 (1.20-2.01)</a:t>
                      </a:r>
                    </a:p>
                  </a:txBody>
                  <a:tcPr>
                    <a:noFill/>
                  </a:tcPr>
                </a:tc>
                <a:tc>
                  <a:txBody>
                    <a:bodyPr/>
                    <a:lstStyle/>
                    <a:p>
                      <a:pPr>
                        <a:lnSpc>
                          <a:spcPct val="150000"/>
                        </a:lnSpc>
                      </a:pPr>
                      <a:r>
                        <a:rPr lang="en-AU" sz="1300" b="1" dirty="0">
                          <a:solidFill>
                            <a:srgbClr val="404040"/>
                          </a:solidFill>
                        </a:rPr>
                        <a:t>1.64</a:t>
                      </a:r>
                      <a:r>
                        <a:rPr lang="en-AU" sz="1300" b="1" baseline="0" dirty="0">
                          <a:solidFill>
                            <a:srgbClr val="404040"/>
                          </a:solidFill>
                        </a:rPr>
                        <a:t> (1.23-2.19</a:t>
                      </a:r>
                      <a:r>
                        <a:rPr lang="en-AU" sz="1300" b="1" dirty="0">
                          <a:solidFill>
                            <a:srgbClr val="404040"/>
                          </a:solidFill>
                        </a:rPr>
                        <a:t>)</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6"/>
                  </a:ext>
                </a:extLst>
              </a:tr>
              <a:tr h="384929">
                <a:tc>
                  <a:txBody>
                    <a:bodyPr/>
                    <a:lstStyle/>
                    <a:p>
                      <a:pPr>
                        <a:lnSpc>
                          <a:spcPct val="150000"/>
                        </a:lnSpc>
                      </a:pPr>
                      <a:r>
                        <a:rPr lang="en-AU" sz="1300" dirty="0">
                          <a:solidFill>
                            <a:srgbClr val="404040"/>
                          </a:solidFill>
                        </a:rPr>
                        <a:t>Methamphetamine</a:t>
                      </a:r>
                      <a:r>
                        <a:rPr lang="en-AU" sz="1300" baseline="0" dirty="0">
                          <a:solidFill>
                            <a:srgbClr val="404040"/>
                          </a:solidFill>
                        </a:rPr>
                        <a:t> use </a:t>
                      </a:r>
                      <a:r>
                        <a:rPr lang="en-AU" sz="1300" baseline="30000" dirty="0">
                          <a:solidFill>
                            <a:srgbClr val="404040"/>
                          </a:solidFill>
                        </a:rPr>
                        <a:t>1,2</a:t>
                      </a:r>
                    </a:p>
                  </a:txBody>
                  <a:tcPr>
                    <a:lnL w="12700" cap="flat" cmpd="sng" algn="ctr">
                      <a:solidFill>
                        <a:schemeClr val="tx1"/>
                      </a:solidFill>
                      <a:prstDash val="solid"/>
                      <a:round/>
                      <a:headEnd type="none" w="med" len="med"/>
                      <a:tailEnd type="none" w="med" len="med"/>
                    </a:lnL>
                    <a:noFill/>
                  </a:tcPr>
                </a:tc>
                <a:tc>
                  <a:txBody>
                    <a:bodyPr/>
                    <a:lstStyle/>
                    <a:p>
                      <a:pPr>
                        <a:lnSpc>
                          <a:spcPct val="150000"/>
                        </a:lnSpc>
                      </a:pPr>
                      <a:endParaRPr lang="en-AU" sz="1300" dirty="0">
                        <a:solidFill>
                          <a:srgbClr val="404040"/>
                        </a:solidFill>
                      </a:endParaRPr>
                    </a:p>
                  </a:txBody>
                  <a:tcPr>
                    <a:noFill/>
                  </a:tcPr>
                </a:tc>
                <a:tc>
                  <a:txBody>
                    <a:bodyPr/>
                    <a:lstStyle/>
                    <a:p>
                      <a:pPr>
                        <a:lnSpc>
                          <a:spcPct val="150000"/>
                        </a:lnSpc>
                      </a:pPr>
                      <a:r>
                        <a:rPr lang="en-AU" sz="1300" b="1" dirty="0">
                          <a:solidFill>
                            <a:srgbClr val="404040"/>
                          </a:solidFill>
                        </a:rPr>
                        <a:t>1.23 (1.02-1.47)</a:t>
                      </a:r>
                    </a:p>
                  </a:txBody>
                  <a:tcPr>
                    <a:noFill/>
                  </a:tcPr>
                </a:tc>
                <a:tc>
                  <a:txBody>
                    <a:bodyPr/>
                    <a:lstStyle/>
                    <a:p>
                      <a:pPr>
                        <a:lnSpc>
                          <a:spcPct val="150000"/>
                        </a:lnSpc>
                      </a:pPr>
                      <a:r>
                        <a:rPr lang="en-AU" sz="1300" b="1" dirty="0">
                          <a:solidFill>
                            <a:srgbClr val="404040"/>
                          </a:solidFill>
                        </a:rPr>
                        <a:t>1.34 (1.11-1.61)</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7"/>
                  </a:ext>
                </a:extLst>
              </a:tr>
              <a:tr h="384929">
                <a:tc>
                  <a:txBody>
                    <a:bodyPr/>
                    <a:lstStyle/>
                    <a:p>
                      <a:pPr>
                        <a:lnSpc>
                          <a:spcPct val="150000"/>
                        </a:lnSpc>
                      </a:pPr>
                      <a:r>
                        <a:rPr lang="en-AU" sz="1300" dirty="0">
                          <a:solidFill>
                            <a:srgbClr val="404040"/>
                          </a:solidFill>
                        </a:rPr>
                        <a:t>Enrolled at clinician discretion</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nSpc>
                          <a:spcPct val="150000"/>
                        </a:lnSpc>
                      </a:pPr>
                      <a:endParaRPr lang="en-AU" sz="1300" dirty="0">
                        <a:solidFill>
                          <a:srgbClr val="404040"/>
                        </a:solidFill>
                      </a:endParaRPr>
                    </a:p>
                  </a:txBody>
                  <a:tcPr>
                    <a:lnB w="12700" cap="flat" cmpd="sng" algn="ctr">
                      <a:solidFill>
                        <a:schemeClr val="tx1"/>
                      </a:solidFill>
                      <a:prstDash val="solid"/>
                      <a:round/>
                      <a:headEnd type="none" w="med" len="med"/>
                      <a:tailEnd type="none" w="med" len="med"/>
                    </a:lnB>
                    <a:noFill/>
                  </a:tcPr>
                </a:tc>
                <a:tc>
                  <a:txBody>
                    <a:bodyPr/>
                    <a:lstStyle/>
                    <a:p>
                      <a:pPr>
                        <a:lnSpc>
                          <a:spcPct val="150000"/>
                        </a:lnSpc>
                      </a:pPr>
                      <a:r>
                        <a:rPr lang="en-AU" sz="1300" b="1" dirty="0">
                          <a:solidFill>
                            <a:srgbClr val="404040"/>
                          </a:solidFill>
                        </a:rPr>
                        <a:t>1.20 (1.05-1.38)</a:t>
                      </a:r>
                    </a:p>
                  </a:txBody>
                  <a:tcPr>
                    <a:lnB w="12700" cap="flat" cmpd="sng" algn="ctr">
                      <a:solidFill>
                        <a:schemeClr val="tx1"/>
                      </a:solidFill>
                      <a:prstDash val="solid"/>
                      <a:round/>
                      <a:headEnd type="none" w="med" len="med"/>
                      <a:tailEnd type="none" w="med" len="med"/>
                    </a:lnB>
                    <a:noFill/>
                  </a:tcPr>
                </a:tc>
                <a:tc>
                  <a:txBody>
                    <a:bodyPr/>
                    <a:lstStyle/>
                    <a:p>
                      <a:pPr>
                        <a:lnSpc>
                          <a:spcPct val="150000"/>
                        </a:lnSpc>
                      </a:pPr>
                      <a:r>
                        <a:rPr lang="en-AU" sz="1300" b="1" dirty="0">
                          <a:solidFill>
                            <a:srgbClr val="404040"/>
                          </a:solidFill>
                        </a:rPr>
                        <a:t>1.27 (1.04-1.55)</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9" name="TextBox 8">
            <a:extLst>
              <a:ext uri="{FF2B5EF4-FFF2-40B4-BE49-F238E27FC236}">
                <a16:creationId xmlns:a16="http://schemas.microsoft.com/office/drawing/2014/main" id="{3FF3C7EC-9099-3B4A-A873-94DA1B321C41}"/>
              </a:ext>
            </a:extLst>
          </p:cNvPr>
          <p:cNvSpPr txBox="1"/>
          <p:nvPr/>
        </p:nvSpPr>
        <p:spPr>
          <a:xfrm>
            <a:off x="1586015" y="4583869"/>
            <a:ext cx="4984236" cy="830997"/>
          </a:xfrm>
          <a:prstGeom prst="rect">
            <a:avLst/>
          </a:prstGeom>
          <a:noFill/>
        </p:spPr>
        <p:txBody>
          <a:bodyPr wrap="square" rtlCol="0">
            <a:spAutoFit/>
          </a:bodyPr>
          <a:lstStyle/>
          <a:p>
            <a:pPr marL="342900" indent="-342900">
              <a:buAutoNum type="arabicPeriod"/>
            </a:pPr>
            <a:r>
              <a:rPr lang="en-AU" sz="1200" dirty="0"/>
              <a:t>Three month recall</a:t>
            </a:r>
          </a:p>
          <a:p>
            <a:pPr marL="342900" indent="-342900">
              <a:buAutoNum type="arabicPeriod"/>
            </a:pPr>
            <a:r>
              <a:rPr lang="en-AU" sz="1200" dirty="0"/>
              <a:t>Reasons for enrolment not mutually exclusive</a:t>
            </a:r>
          </a:p>
          <a:p>
            <a:r>
              <a:rPr lang="en-AU" sz="1200" dirty="0"/>
              <a:t>Covariates not significant at univariate level include condomless anal sex, Site type </a:t>
            </a:r>
          </a:p>
        </p:txBody>
      </p:sp>
      <p:sp>
        <p:nvSpPr>
          <p:cNvPr id="10" name="TextBox 9">
            <a:extLst>
              <a:ext uri="{FF2B5EF4-FFF2-40B4-BE49-F238E27FC236}">
                <a16:creationId xmlns:a16="http://schemas.microsoft.com/office/drawing/2014/main" id="{3DB44CF8-37B7-5C4F-80F4-9C7E38469669}"/>
              </a:ext>
            </a:extLst>
          </p:cNvPr>
          <p:cNvSpPr txBox="1"/>
          <p:nvPr/>
        </p:nvSpPr>
        <p:spPr>
          <a:xfrm>
            <a:off x="102638" y="5508309"/>
            <a:ext cx="9654639" cy="600164"/>
          </a:xfrm>
          <a:prstGeom prst="rect">
            <a:avLst/>
          </a:prstGeom>
          <a:noFill/>
        </p:spPr>
        <p:txBody>
          <a:bodyPr wrap="square" rtlCol="0">
            <a:spAutoFit/>
          </a:bodyPr>
          <a:lstStyle/>
          <a:p>
            <a:r>
              <a:rPr lang="en-US" sz="1100" dirty="0"/>
              <a:t>Source: </a:t>
            </a:r>
            <a:r>
              <a:rPr lang="en-AU" sz="1100" dirty="0"/>
              <a:t>Kathleen Ryan “</a:t>
            </a:r>
            <a:r>
              <a:rPr lang="en-AU" sz="1100" b="1" dirty="0"/>
              <a:t>Results from a large Australian PrEP demonstration study: discontinuation and subsequent HIV and other sexually transmitted infection risk”</a:t>
            </a:r>
            <a:endParaRPr lang="en-AU" sz="1100" dirty="0"/>
          </a:p>
          <a:p>
            <a:endParaRPr lang="en-US" sz="1100" dirty="0"/>
          </a:p>
        </p:txBody>
      </p:sp>
      <p:sp>
        <p:nvSpPr>
          <p:cNvPr id="11" name="TextBox 10">
            <a:extLst>
              <a:ext uri="{FF2B5EF4-FFF2-40B4-BE49-F238E27FC236}">
                <a16:creationId xmlns:a16="http://schemas.microsoft.com/office/drawing/2014/main" id="{9D8B6ACE-9ADF-B148-AEFF-DA479B59C455}"/>
              </a:ext>
            </a:extLst>
          </p:cNvPr>
          <p:cNvSpPr txBox="1"/>
          <p:nvPr/>
        </p:nvSpPr>
        <p:spPr>
          <a:xfrm>
            <a:off x="9872870" y="5439059"/>
            <a:ext cx="1457739" cy="369332"/>
          </a:xfrm>
          <a:prstGeom prst="rect">
            <a:avLst/>
          </a:prstGeom>
          <a:noFill/>
        </p:spPr>
        <p:txBody>
          <a:bodyPr wrap="square" rtlCol="0">
            <a:spAutoFit/>
          </a:bodyPr>
          <a:lstStyle/>
          <a:p>
            <a:r>
              <a:rPr lang="en-US" dirty="0"/>
              <a:t>MOAD0303</a:t>
            </a:r>
          </a:p>
        </p:txBody>
      </p:sp>
      <p:sp>
        <p:nvSpPr>
          <p:cNvPr id="2" name="Rectangle 1">
            <a:extLst>
              <a:ext uri="{FF2B5EF4-FFF2-40B4-BE49-F238E27FC236}">
                <a16:creationId xmlns:a16="http://schemas.microsoft.com/office/drawing/2014/main" id="{F6E96EB0-4400-9342-9534-644623D948EA}"/>
              </a:ext>
            </a:extLst>
          </p:cNvPr>
          <p:cNvSpPr/>
          <p:nvPr/>
        </p:nvSpPr>
        <p:spPr>
          <a:xfrm>
            <a:off x="1325880" y="2628900"/>
            <a:ext cx="9304020" cy="628650"/>
          </a:xfrm>
          <a:prstGeom prst="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F1F61D-C35E-3649-B10C-2198BCD04FE6}"/>
              </a:ext>
            </a:extLst>
          </p:cNvPr>
          <p:cNvSpPr/>
          <p:nvPr/>
        </p:nvSpPr>
        <p:spPr>
          <a:xfrm>
            <a:off x="1329690" y="3444239"/>
            <a:ext cx="9304020" cy="956311"/>
          </a:xfrm>
          <a:prstGeom prst="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920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4">
            <a:extLst>
              <a:ext uri="{FF2B5EF4-FFF2-40B4-BE49-F238E27FC236}">
                <a16:creationId xmlns:a16="http://schemas.microsoft.com/office/drawing/2014/main" id="{0600CEAB-15A6-744F-B2B7-29226190900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052" b="2349"/>
          <a:stretch/>
        </p:blipFill>
        <p:spPr>
          <a:xfrm>
            <a:off x="492371" y="-1848067"/>
            <a:ext cx="7596554" cy="7489758"/>
          </a:xfrm>
          <a:prstGeom prst="rect">
            <a:avLst/>
          </a:prstGeom>
        </p:spPr>
      </p:pic>
      <p:sp>
        <p:nvSpPr>
          <p:cNvPr id="8" name="TextBox 7">
            <a:extLst>
              <a:ext uri="{FF2B5EF4-FFF2-40B4-BE49-F238E27FC236}">
                <a16:creationId xmlns:a16="http://schemas.microsoft.com/office/drawing/2014/main" id="{16E7437B-D70C-7246-94B6-66FFA80564E4}"/>
              </a:ext>
            </a:extLst>
          </p:cNvPr>
          <p:cNvSpPr txBox="1"/>
          <p:nvPr/>
        </p:nvSpPr>
        <p:spPr>
          <a:xfrm>
            <a:off x="5070763" y="5723752"/>
            <a:ext cx="7121237" cy="261610"/>
          </a:xfrm>
          <a:prstGeom prst="rect">
            <a:avLst/>
          </a:prstGeom>
          <a:noFill/>
        </p:spPr>
        <p:txBody>
          <a:bodyPr wrap="square" rtlCol="0">
            <a:spAutoFit/>
          </a:bodyPr>
          <a:lstStyle/>
          <a:p>
            <a:r>
              <a:rPr lang="en-US" sz="1100" dirty="0"/>
              <a:t>Source: Isabela Ornelas Pereira</a:t>
            </a:r>
            <a:r>
              <a:rPr lang="en-US" sz="1100" b="1" dirty="0"/>
              <a:t> “Predictors of discontinuation in Brazil's free-of-charge PrEP program”</a:t>
            </a:r>
          </a:p>
        </p:txBody>
      </p:sp>
      <p:sp>
        <p:nvSpPr>
          <p:cNvPr id="9" name="TextBox 8">
            <a:extLst>
              <a:ext uri="{FF2B5EF4-FFF2-40B4-BE49-F238E27FC236}">
                <a16:creationId xmlns:a16="http://schemas.microsoft.com/office/drawing/2014/main" id="{CB3D4A1E-1223-6540-AA1D-BA1F343E6C57}"/>
              </a:ext>
            </a:extLst>
          </p:cNvPr>
          <p:cNvSpPr txBox="1"/>
          <p:nvPr/>
        </p:nvSpPr>
        <p:spPr>
          <a:xfrm>
            <a:off x="9983781" y="5163565"/>
            <a:ext cx="1457739" cy="369332"/>
          </a:xfrm>
          <a:prstGeom prst="rect">
            <a:avLst/>
          </a:prstGeom>
          <a:noFill/>
        </p:spPr>
        <p:txBody>
          <a:bodyPr wrap="square" rtlCol="0">
            <a:spAutoFit/>
          </a:bodyPr>
          <a:lstStyle/>
          <a:p>
            <a:r>
              <a:rPr lang="en-US" dirty="0"/>
              <a:t>MOAD0304</a:t>
            </a:r>
          </a:p>
        </p:txBody>
      </p:sp>
      <p:sp>
        <p:nvSpPr>
          <p:cNvPr id="5" name="Title 4">
            <a:extLst>
              <a:ext uri="{FF2B5EF4-FFF2-40B4-BE49-F238E27FC236}">
                <a16:creationId xmlns:a16="http://schemas.microsoft.com/office/drawing/2014/main" id="{A678DBA0-37E1-5B40-B153-C9695044831B}"/>
              </a:ext>
            </a:extLst>
          </p:cNvPr>
          <p:cNvSpPr>
            <a:spLocks noGrp="1"/>
          </p:cNvSpPr>
          <p:nvPr>
            <p:ph type="title"/>
          </p:nvPr>
        </p:nvSpPr>
        <p:spPr>
          <a:xfrm>
            <a:off x="750480" y="40179"/>
            <a:ext cx="10691040" cy="1143000"/>
          </a:xfrm>
          <a:solidFill>
            <a:schemeClr val="bg1"/>
          </a:solidFill>
        </p:spPr>
        <p:txBody>
          <a:bodyPr/>
          <a:lstStyle/>
          <a:p>
            <a:r>
              <a:rPr lang="en-GB" noProof="0" dirty="0"/>
              <a:t>13% </a:t>
            </a:r>
            <a:r>
              <a:rPr lang="en-GB" noProof="0" dirty="0" err="1"/>
              <a:t>PrEP</a:t>
            </a:r>
            <a:r>
              <a:rPr lang="en-GB" noProof="0" dirty="0"/>
              <a:t> discontinuation in Brazil; predictors </a:t>
            </a:r>
          </a:p>
        </p:txBody>
      </p:sp>
      <p:sp>
        <p:nvSpPr>
          <p:cNvPr id="3" name="Rectangle 2">
            <a:extLst>
              <a:ext uri="{FF2B5EF4-FFF2-40B4-BE49-F238E27FC236}">
                <a16:creationId xmlns:a16="http://schemas.microsoft.com/office/drawing/2014/main" id="{DFF012D8-FCD3-A742-B4B5-CC12D1880A4A}"/>
              </a:ext>
            </a:extLst>
          </p:cNvPr>
          <p:cNvSpPr/>
          <p:nvPr/>
        </p:nvSpPr>
        <p:spPr>
          <a:xfrm>
            <a:off x="750480" y="3024533"/>
            <a:ext cx="7080535" cy="942228"/>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6481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1972-94F2-4118-9E6D-727FD6AE2006}"/>
              </a:ext>
            </a:extLst>
          </p:cNvPr>
          <p:cNvSpPr>
            <a:spLocks noGrp="1"/>
          </p:cNvSpPr>
          <p:nvPr>
            <p:ph type="title"/>
          </p:nvPr>
        </p:nvSpPr>
        <p:spPr>
          <a:xfrm>
            <a:off x="5146430" y="274639"/>
            <a:ext cx="6435969" cy="1143000"/>
          </a:xfrm>
        </p:spPr>
        <p:txBody>
          <a:bodyPr/>
          <a:lstStyle/>
          <a:p>
            <a:r>
              <a:rPr lang="en-GB" noProof="0" dirty="0"/>
              <a:t>Intervention Level</a:t>
            </a:r>
          </a:p>
        </p:txBody>
      </p:sp>
      <p:graphicFrame>
        <p:nvGraphicFramePr>
          <p:cNvPr id="6" name="Content Placeholder 5">
            <a:extLst>
              <a:ext uri="{FF2B5EF4-FFF2-40B4-BE49-F238E27FC236}">
                <a16:creationId xmlns:a16="http://schemas.microsoft.com/office/drawing/2014/main" id="{DFDC5E22-8E1E-4F78-AF97-4541F88BFBD9}"/>
              </a:ext>
            </a:extLst>
          </p:cNvPr>
          <p:cNvGraphicFramePr>
            <a:graphicFrameLocks noGrp="1"/>
          </p:cNvGraphicFramePr>
          <p:nvPr>
            <p:ph idx="1"/>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ubtitle 2">
            <a:extLst>
              <a:ext uri="{FF2B5EF4-FFF2-40B4-BE49-F238E27FC236}">
                <a16:creationId xmlns:a16="http://schemas.microsoft.com/office/drawing/2014/main" id="{6F8697C8-3301-5E43-B444-9EA698133BAD}"/>
              </a:ext>
            </a:extLst>
          </p:cNvPr>
          <p:cNvSpPr txBox="1">
            <a:spLocks/>
          </p:cNvSpPr>
          <p:nvPr/>
        </p:nvSpPr>
        <p:spPr>
          <a:xfrm>
            <a:off x="374073" y="274639"/>
            <a:ext cx="6190850" cy="132556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Carrie Lyons. Using implementation research to assess stigma mitigation interventions in low- and middle-income countries.</a:t>
            </a:r>
          </a:p>
          <a:p>
            <a:pPr marL="0" indent="0">
              <a:buNone/>
            </a:pPr>
            <a:r>
              <a:rPr lang="en-US" sz="2400" dirty="0"/>
              <a:t>Most were a pilot or once-off implementation</a:t>
            </a:r>
          </a:p>
          <a:p>
            <a:pPr marL="0" indent="0">
              <a:buNone/>
            </a:pPr>
            <a:endParaRPr lang="en-US" sz="2400" dirty="0"/>
          </a:p>
        </p:txBody>
      </p:sp>
      <p:sp>
        <p:nvSpPr>
          <p:cNvPr id="5" name="TextBox 4">
            <a:extLst>
              <a:ext uri="{FF2B5EF4-FFF2-40B4-BE49-F238E27FC236}">
                <a16:creationId xmlns:a16="http://schemas.microsoft.com/office/drawing/2014/main" id="{63D1BDC8-C52D-1E4A-BE2D-C34FB960A471}"/>
              </a:ext>
            </a:extLst>
          </p:cNvPr>
          <p:cNvSpPr txBox="1"/>
          <p:nvPr/>
        </p:nvSpPr>
        <p:spPr>
          <a:xfrm>
            <a:off x="0" y="6126163"/>
            <a:ext cx="4265556" cy="600164"/>
          </a:xfrm>
          <a:prstGeom prst="rect">
            <a:avLst/>
          </a:prstGeom>
          <a:noFill/>
        </p:spPr>
        <p:txBody>
          <a:bodyPr wrap="square" rtlCol="0">
            <a:spAutoFit/>
          </a:bodyPr>
          <a:lstStyle/>
          <a:p>
            <a:r>
              <a:rPr lang="en-US" sz="1100" dirty="0"/>
              <a:t>Source:</a:t>
            </a:r>
            <a:r>
              <a:rPr lang="en-US" sz="1100" b="1" dirty="0"/>
              <a:t> </a:t>
            </a:r>
            <a:r>
              <a:rPr lang="en-US" sz="1100" dirty="0"/>
              <a:t>Carrie Lyons</a:t>
            </a:r>
            <a:r>
              <a:rPr lang="en-US" sz="1100" b="1" dirty="0"/>
              <a:t> “Using implementation research to assess stigma</a:t>
            </a:r>
            <a:br>
              <a:rPr lang="en-US" sz="1100" b="1" dirty="0"/>
            </a:br>
            <a:r>
              <a:rPr lang="en-US" sz="1100" b="1" dirty="0"/>
              <a:t>mitigation interventions in low- and middle income</a:t>
            </a:r>
            <a:br>
              <a:rPr lang="en-US" sz="1100" b="1" dirty="0"/>
            </a:br>
            <a:r>
              <a:rPr lang="en-US" sz="1100" b="1" dirty="0"/>
              <a:t>countries”</a:t>
            </a:r>
          </a:p>
        </p:txBody>
      </p:sp>
      <p:sp>
        <p:nvSpPr>
          <p:cNvPr id="7" name="TextBox 6">
            <a:extLst>
              <a:ext uri="{FF2B5EF4-FFF2-40B4-BE49-F238E27FC236}">
                <a16:creationId xmlns:a16="http://schemas.microsoft.com/office/drawing/2014/main" id="{A76E052D-2005-F043-9469-3B3AA363AB90}"/>
              </a:ext>
            </a:extLst>
          </p:cNvPr>
          <p:cNvSpPr txBox="1"/>
          <p:nvPr/>
        </p:nvSpPr>
        <p:spPr>
          <a:xfrm>
            <a:off x="936084" y="6572438"/>
            <a:ext cx="1457739" cy="307777"/>
          </a:xfrm>
          <a:prstGeom prst="rect">
            <a:avLst/>
          </a:prstGeom>
          <a:noFill/>
        </p:spPr>
        <p:txBody>
          <a:bodyPr wrap="square" rtlCol="0">
            <a:spAutoFit/>
          </a:bodyPr>
          <a:lstStyle/>
          <a:p>
            <a:r>
              <a:rPr lang="en-US" sz="1400" dirty="0"/>
              <a:t>WEBS0105</a:t>
            </a:r>
            <a:endParaRPr lang="en-US" sz="1100" dirty="0"/>
          </a:p>
        </p:txBody>
      </p:sp>
    </p:spTree>
    <p:extLst>
      <p:ext uri="{BB962C8B-B14F-4D97-AF65-F5344CB8AC3E}">
        <p14:creationId xmlns:p14="http://schemas.microsoft.com/office/powerpoint/2010/main" val="249425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9D8B7-2BC3-8E43-8662-DC7892FD50D2}"/>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3DCD4DAC-0EE0-8848-B320-F973B699E0D7}"/>
              </a:ext>
            </a:extLst>
          </p:cNvPr>
          <p:cNvSpPr>
            <a:spLocks noGrp="1"/>
          </p:cNvSpPr>
          <p:nvPr>
            <p:ph idx="1"/>
          </p:nvPr>
        </p:nvSpPr>
        <p:spPr>
          <a:xfrm>
            <a:off x="750480" y="1600203"/>
            <a:ext cx="10691040" cy="2926078"/>
          </a:xfrm>
        </p:spPr>
        <p:txBody>
          <a:bodyPr>
            <a:normAutofit/>
          </a:bodyPr>
          <a:lstStyle/>
          <a:p>
            <a:r>
              <a:rPr lang="en-US" dirty="0"/>
              <a:t>Implementation science could support the dissemination of stigma reduction interventions</a:t>
            </a:r>
          </a:p>
          <a:p>
            <a:r>
              <a:rPr lang="en-US" dirty="0"/>
              <a:t>Promote the rigor of future stigma implementation research</a:t>
            </a:r>
          </a:p>
        </p:txBody>
      </p:sp>
      <p:sp>
        <p:nvSpPr>
          <p:cNvPr id="4" name="TextBox 3">
            <a:extLst>
              <a:ext uri="{FF2B5EF4-FFF2-40B4-BE49-F238E27FC236}">
                <a16:creationId xmlns:a16="http://schemas.microsoft.com/office/drawing/2014/main" id="{7CD1F8C5-D58C-B040-9260-F6138D4E7DCF}"/>
              </a:ext>
            </a:extLst>
          </p:cNvPr>
          <p:cNvSpPr txBox="1"/>
          <p:nvPr/>
        </p:nvSpPr>
        <p:spPr>
          <a:xfrm>
            <a:off x="0" y="5314633"/>
            <a:ext cx="4265556" cy="600164"/>
          </a:xfrm>
          <a:prstGeom prst="rect">
            <a:avLst/>
          </a:prstGeom>
          <a:noFill/>
        </p:spPr>
        <p:txBody>
          <a:bodyPr wrap="square" rtlCol="0">
            <a:spAutoFit/>
          </a:bodyPr>
          <a:lstStyle/>
          <a:p>
            <a:r>
              <a:rPr lang="en-US" sz="1100" dirty="0"/>
              <a:t>Source:</a:t>
            </a:r>
            <a:r>
              <a:rPr lang="en-US" sz="1100" b="1" dirty="0"/>
              <a:t> </a:t>
            </a:r>
            <a:r>
              <a:rPr lang="en-US" sz="1100" dirty="0"/>
              <a:t>Carrie Lyons</a:t>
            </a:r>
            <a:r>
              <a:rPr lang="en-US" sz="1100" b="1" dirty="0"/>
              <a:t> “Using implementation research to assess stigma</a:t>
            </a:r>
            <a:br>
              <a:rPr lang="en-US" sz="1100" b="1" dirty="0"/>
            </a:br>
            <a:r>
              <a:rPr lang="en-US" sz="1100" b="1" dirty="0"/>
              <a:t>mitigation interventions in low- and middle income</a:t>
            </a:r>
            <a:br>
              <a:rPr lang="en-US" sz="1100" b="1" dirty="0"/>
            </a:br>
            <a:r>
              <a:rPr lang="en-US" sz="1100" b="1" dirty="0"/>
              <a:t>countries”</a:t>
            </a:r>
          </a:p>
        </p:txBody>
      </p:sp>
      <p:sp>
        <p:nvSpPr>
          <p:cNvPr id="5" name="TextBox 4">
            <a:extLst>
              <a:ext uri="{FF2B5EF4-FFF2-40B4-BE49-F238E27FC236}">
                <a16:creationId xmlns:a16="http://schemas.microsoft.com/office/drawing/2014/main" id="{5893E545-8F5C-5148-A4FA-E5622A06B1A1}"/>
              </a:ext>
            </a:extLst>
          </p:cNvPr>
          <p:cNvSpPr txBox="1"/>
          <p:nvPr/>
        </p:nvSpPr>
        <p:spPr>
          <a:xfrm>
            <a:off x="936084" y="5760908"/>
            <a:ext cx="1457739" cy="307777"/>
          </a:xfrm>
          <a:prstGeom prst="rect">
            <a:avLst/>
          </a:prstGeom>
          <a:noFill/>
        </p:spPr>
        <p:txBody>
          <a:bodyPr wrap="square" rtlCol="0">
            <a:spAutoFit/>
          </a:bodyPr>
          <a:lstStyle/>
          <a:p>
            <a:r>
              <a:rPr lang="en-US" sz="1400" dirty="0"/>
              <a:t>WEBS0105</a:t>
            </a:r>
            <a:endParaRPr lang="en-US" sz="1100" dirty="0"/>
          </a:p>
        </p:txBody>
      </p:sp>
    </p:spTree>
    <p:extLst>
      <p:ext uri="{BB962C8B-B14F-4D97-AF65-F5344CB8AC3E}">
        <p14:creationId xmlns:p14="http://schemas.microsoft.com/office/powerpoint/2010/main" val="1842464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0855"/>
            <a:ext cx="10972800" cy="1143000"/>
          </a:xfrm>
        </p:spPr>
        <p:txBody>
          <a:bodyPr>
            <a:normAutofit/>
          </a:bodyPr>
          <a:lstStyle/>
          <a:p>
            <a:r>
              <a:rPr lang="en-GB" noProof="0" dirty="0"/>
              <a:t>Key messages</a:t>
            </a:r>
          </a:p>
        </p:txBody>
      </p:sp>
      <p:sp>
        <p:nvSpPr>
          <p:cNvPr id="3" name="Content Placeholder 2"/>
          <p:cNvSpPr>
            <a:spLocks noGrp="1"/>
          </p:cNvSpPr>
          <p:nvPr>
            <p:ph idx="1"/>
          </p:nvPr>
        </p:nvSpPr>
        <p:spPr>
          <a:xfrm>
            <a:off x="609600" y="1323855"/>
            <a:ext cx="10972800" cy="4855570"/>
          </a:xfrm>
        </p:spPr>
        <p:txBody>
          <a:bodyPr>
            <a:normAutofit lnSpcReduction="10000"/>
          </a:bodyPr>
          <a:lstStyle/>
          <a:p>
            <a:r>
              <a:rPr lang="en-GB" noProof="0" dirty="0"/>
              <a:t>Accurate and timely data is the core of good programming </a:t>
            </a:r>
          </a:p>
          <a:p>
            <a:r>
              <a:rPr lang="en-GB" noProof="0" dirty="0"/>
              <a:t>Involvement of the community is critical for programmatic success</a:t>
            </a:r>
          </a:p>
          <a:p>
            <a:r>
              <a:rPr lang="en-GB" noProof="0" dirty="0"/>
              <a:t>Culturally mindful interventions that address structural complex barriers and problems</a:t>
            </a:r>
          </a:p>
          <a:p>
            <a:pPr lvl="1"/>
            <a:r>
              <a:rPr lang="en-GB" noProof="0" dirty="0"/>
              <a:t>Stigma and decisions – impact of stigma along the cascade</a:t>
            </a:r>
          </a:p>
          <a:p>
            <a:r>
              <a:rPr lang="en-GB" noProof="0" dirty="0"/>
              <a:t>Laws </a:t>
            </a:r>
            <a:r>
              <a:rPr lang="en-GB" dirty="0"/>
              <a:t>and </a:t>
            </a:r>
            <a:r>
              <a:rPr lang="en-GB" noProof="0" dirty="0"/>
              <a:t>context exacerbate or alleviate vulnerability and risk</a:t>
            </a:r>
          </a:p>
          <a:p>
            <a:r>
              <a:rPr lang="en-GB" noProof="0" dirty="0"/>
              <a:t>Social and Behavioural Science is underfunded (Warren M.)</a:t>
            </a:r>
          </a:p>
        </p:txBody>
      </p:sp>
    </p:spTree>
    <p:extLst>
      <p:ext uri="{BB962C8B-B14F-4D97-AF65-F5344CB8AC3E}">
        <p14:creationId xmlns:p14="http://schemas.microsoft.com/office/powerpoint/2010/main" val="221057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90674-F3BD-7C4A-9409-B530AF62384E}"/>
              </a:ext>
            </a:extLst>
          </p:cNvPr>
          <p:cNvSpPr>
            <a:spLocks noGrp="1"/>
          </p:cNvSpPr>
          <p:nvPr>
            <p:ph type="title"/>
          </p:nvPr>
        </p:nvSpPr>
        <p:spPr/>
        <p:txBody>
          <a:bodyPr/>
          <a:lstStyle/>
          <a:p>
            <a:r>
              <a:rPr lang="en-GB" noProof="0" dirty="0"/>
              <a:t>Background </a:t>
            </a:r>
          </a:p>
        </p:txBody>
      </p:sp>
      <p:sp>
        <p:nvSpPr>
          <p:cNvPr id="3" name="Content Placeholder 2">
            <a:extLst>
              <a:ext uri="{FF2B5EF4-FFF2-40B4-BE49-F238E27FC236}">
                <a16:creationId xmlns:a16="http://schemas.microsoft.com/office/drawing/2014/main" id="{4CFCC28E-F129-5542-AAB6-0672CC543ACF}"/>
              </a:ext>
            </a:extLst>
          </p:cNvPr>
          <p:cNvSpPr>
            <a:spLocks noGrp="1"/>
          </p:cNvSpPr>
          <p:nvPr>
            <p:ph idx="1"/>
          </p:nvPr>
        </p:nvSpPr>
        <p:spPr/>
        <p:txBody>
          <a:bodyPr>
            <a:normAutofit fontScale="92500" lnSpcReduction="20000"/>
          </a:bodyPr>
          <a:lstStyle/>
          <a:p>
            <a:r>
              <a:rPr lang="en-GB" noProof="0" dirty="0"/>
              <a:t>Implementation science + social and behavioural science</a:t>
            </a:r>
          </a:p>
          <a:p>
            <a:r>
              <a:rPr lang="en-GB" noProof="0" dirty="0"/>
              <a:t>Progress towards 90-90-90 targets</a:t>
            </a:r>
          </a:p>
          <a:p>
            <a:r>
              <a:rPr lang="en-GB" noProof="0" dirty="0"/>
              <a:t>Evidence on and innovations in implementation strategies</a:t>
            </a:r>
          </a:p>
          <a:p>
            <a:pPr lvl="1"/>
            <a:r>
              <a:rPr lang="en-GB" noProof="0" dirty="0"/>
              <a:t>Scale up successful interventions – </a:t>
            </a:r>
            <a:r>
              <a:rPr lang="en-GB" noProof="0" dirty="0" err="1"/>
              <a:t>PrEP</a:t>
            </a:r>
            <a:endParaRPr lang="en-GB" noProof="0" dirty="0"/>
          </a:p>
          <a:p>
            <a:pPr lvl="1"/>
            <a:r>
              <a:rPr lang="en-GB" noProof="0" dirty="0"/>
              <a:t>Reaching key populations, link them to HIV services, and keep those already engaged</a:t>
            </a:r>
          </a:p>
          <a:p>
            <a:pPr lvl="1"/>
            <a:r>
              <a:rPr lang="en-GB" noProof="0" dirty="0"/>
              <a:t>Impact of programs and policies</a:t>
            </a:r>
          </a:p>
          <a:p>
            <a:r>
              <a:rPr lang="en-GB" noProof="0" dirty="0"/>
              <a:t>Challenges: Barriers for acceptability, access, retention</a:t>
            </a:r>
          </a:p>
          <a:p>
            <a:pPr lvl="1"/>
            <a:r>
              <a:rPr lang="en-GB" noProof="0" dirty="0"/>
              <a:t>Structural, local, and individual factors</a:t>
            </a:r>
          </a:p>
          <a:p>
            <a:r>
              <a:rPr lang="en-GB" noProof="0" dirty="0"/>
              <a:t>Financing and efficiency aspects of program implementation</a:t>
            </a:r>
          </a:p>
          <a:p>
            <a:endParaRPr lang="en-GB" noProof="0" dirty="0"/>
          </a:p>
        </p:txBody>
      </p:sp>
    </p:spTree>
    <p:extLst>
      <p:ext uri="{BB962C8B-B14F-4D97-AF65-F5344CB8AC3E}">
        <p14:creationId xmlns:p14="http://schemas.microsoft.com/office/powerpoint/2010/main" val="229059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B6F02-4452-F54D-8BA9-5F81A4C5AEBB}"/>
              </a:ext>
            </a:extLst>
          </p:cNvPr>
          <p:cNvSpPr>
            <a:spLocks noGrp="1"/>
          </p:cNvSpPr>
          <p:nvPr>
            <p:ph type="ctrTitle"/>
          </p:nvPr>
        </p:nvSpPr>
        <p:spPr/>
        <p:txBody>
          <a:bodyPr/>
          <a:lstStyle/>
          <a:p>
            <a:r>
              <a:rPr lang="en-GB" noProof="0" dirty="0"/>
              <a:t>Thank you</a:t>
            </a:r>
          </a:p>
        </p:txBody>
      </p:sp>
      <p:sp>
        <p:nvSpPr>
          <p:cNvPr id="3" name="Subtitle 2">
            <a:extLst>
              <a:ext uri="{FF2B5EF4-FFF2-40B4-BE49-F238E27FC236}">
                <a16:creationId xmlns:a16="http://schemas.microsoft.com/office/drawing/2014/main" id="{1919DB53-F54A-D04F-B13D-467DFBD4139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29299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0855"/>
            <a:ext cx="10972800" cy="1143000"/>
          </a:xfrm>
        </p:spPr>
        <p:txBody>
          <a:bodyPr>
            <a:normAutofit fontScale="90000"/>
          </a:bodyPr>
          <a:lstStyle/>
          <a:p>
            <a:r>
              <a:rPr lang="en-GB" noProof="0" dirty="0"/>
              <a:t>Overview: Social, behavioural and implementation science</a:t>
            </a:r>
          </a:p>
        </p:txBody>
      </p:sp>
      <p:sp>
        <p:nvSpPr>
          <p:cNvPr id="3" name="Content Placeholder 2"/>
          <p:cNvSpPr>
            <a:spLocks noGrp="1"/>
          </p:cNvSpPr>
          <p:nvPr>
            <p:ph idx="1"/>
          </p:nvPr>
        </p:nvSpPr>
        <p:spPr>
          <a:xfrm>
            <a:off x="609600" y="1323855"/>
            <a:ext cx="10972800" cy="4855570"/>
          </a:xfrm>
        </p:spPr>
        <p:txBody>
          <a:bodyPr>
            <a:normAutofit fontScale="92500" lnSpcReduction="10000"/>
          </a:bodyPr>
          <a:lstStyle/>
          <a:p>
            <a:r>
              <a:rPr lang="en-GB" noProof="0" dirty="0"/>
              <a:t>Accurate and timely data is the core of good programming design, implementation, and evolution of programs</a:t>
            </a:r>
          </a:p>
          <a:p>
            <a:r>
              <a:rPr lang="en-GB" noProof="0" dirty="0"/>
              <a:t>Involvement of the community is critical for programmatic success</a:t>
            </a:r>
          </a:p>
          <a:p>
            <a:r>
              <a:rPr lang="en-GB" noProof="0" dirty="0"/>
              <a:t>Community involvement all along. Designing interventions and generating evidence</a:t>
            </a:r>
          </a:p>
          <a:p>
            <a:r>
              <a:rPr lang="en-GB" noProof="0" dirty="0"/>
              <a:t>Culturally mindful interventions that address structural complex barriers and problems</a:t>
            </a:r>
          </a:p>
          <a:p>
            <a:pPr lvl="1"/>
            <a:r>
              <a:rPr lang="en-GB" noProof="0" dirty="0"/>
              <a:t>Stigma and decisions – impact of stigma along the cascade</a:t>
            </a:r>
          </a:p>
          <a:p>
            <a:r>
              <a:rPr lang="en-GB" noProof="0" dirty="0"/>
              <a:t>Laws and context exacerbate or alleviate vulnerability and risk</a:t>
            </a:r>
          </a:p>
        </p:txBody>
      </p:sp>
    </p:spTree>
    <p:extLst>
      <p:ext uri="{BB962C8B-B14F-4D97-AF65-F5344CB8AC3E}">
        <p14:creationId xmlns:p14="http://schemas.microsoft.com/office/powerpoint/2010/main" val="74673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71EB5A4-35D7-5A45-B03F-51E17482B103}"/>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CA85EEC9-B5A3-0143-AD4D-EDA5D3D79B72}"/>
              </a:ext>
            </a:extLst>
          </p:cNvPr>
          <p:cNvSpPr>
            <a:spLocks noGrp="1"/>
          </p:cNvSpPr>
          <p:nvPr>
            <p:ph type="ctrTitle"/>
          </p:nvPr>
        </p:nvSpPr>
        <p:spPr/>
        <p:txBody>
          <a:bodyPr>
            <a:normAutofit fontScale="90000"/>
          </a:bodyPr>
          <a:lstStyle/>
          <a:p>
            <a:r>
              <a:rPr lang="en-GB" noProof="0" dirty="0"/>
              <a:t>Accurate and timely data is the core of good programming design, implementation, and evolution of programs</a:t>
            </a:r>
          </a:p>
        </p:txBody>
      </p:sp>
    </p:spTree>
    <p:extLst>
      <p:ext uri="{BB962C8B-B14F-4D97-AF65-F5344CB8AC3E}">
        <p14:creationId xmlns:p14="http://schemas.microsoft.com/office/powerpoint/2010/main" val="2967730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507DFB-8E7E-C343-B5B0-1CAB2BA821BB}"/>
              </a:ext>
            </a:extLst>
          </p:cNvPr>
          <p:cNvSpPr txBox="1">
            <a:spLocks/>
          </p:cNvSpPr>
          <p:nvPr/>
        </p:nvSpPr>
        <p:spPr>
          <a:xfrm>
            <a:off x="485422" y="300924"/>
            <a:ext cx="11379200" cy="655550"/>
          </a:xfrm>
          <a:prstGeom prst="rect">
            <a:avLst/>
          </a:prstGeom>
        </p:spPr>
        <p:txBody>
          <a:bodyPr vert="horz" lIns="75832" tIns="37916" rIns="75832" bIns="37916" rtlCol="0" anchor="ctr">
            <a:noAutofit/>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r>
              <a:rPr lang="en-US" sz="2800" dirty="0">
                <a:solidFill>
                  <a:srgbClr val="FF0000"/>
                </a:solidFill>
              </a:rPr>
              <a:t>Key Gaps (children, young men 15-34 and young women 15-24) in Reaching Specific Populations </a:t>
            </a:r>
            <a:r>
              <a:rPr lang="en-US" sz="2000" i="1" dirty="0">
                <a:solidFill>
                  <a:srgbClr val="FF0000"/>
                </a:solidFill>
              </a:rPr>
              <a:t>Community Viral Load Suppression By Age and Gender</a:t>
            </a:r>
            <a:endParaRPr lang="en-US" sz="2800" i="1" dirty="0">
              <a:solidFill>
                <a:srgbClr val="FF0000"/>
              </a:solidFill>
            </a:endParaRPr>
          </a:p>
        </p:txBody>
      </p:sp>
      <p:sp>
        <p:nvSpPr>
          <p:cNvPr id="5" name="Text Placeholder 4">
            <a:extLst>
              <a:ext uri="{FF2B5EF4-FFF2-40B4-BE49-F238E27FC236}">
                <a16:creationId xmlns:a16="http://schemas.microsoft.com/office/drawing/2014/main" id="{19CD9D90-C4F8-874E-B44A-DA0577B5C7C0}"/>
              </a:ext>
            </a:extLst>
          </p:cNvPr>
          <p:cNvSpPr txBox="1">
            <a:spLocks/>
          </p:cNvSpPr>
          <p:nvPr/>
        </p:nvSpPr>
        <p:spPr>
          <a:xfrm>
            <a:off x="3390900" y="6124353"/>
            <a:ext cx="6483277" cy="733647"/>
          </a:xfrm>
          <a:prstGeom prst="rect">
            <a:avLst/>
          </a:prstGeom>
          <a:solidFill>
            <a:schemeClr val="accent6">
              <a:lumMod val="40000"/>
              <a:lumOff val="60000"/>
            </a:schemeClr>
          </a:solidFill>
        </p:spPr>
        <p:txBody>
          <a:bodyPr lIns="75832" tIns="37916" rIns="75832" bIns="37916">
            <a:noAutofit/>
          </a:bodyPr>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dirty="0"/>
              <a:t>*Pooled data from Lesotho, Malawi, Namibia, Swaziland, Tanzania, Uganda, Zambia, and Zimbabwe from PHIA projects.</a:t>
            </a:r>
          </a:p>
        </p:txBody>
      </p:sp>
      <p:pic>
        <p:nvPicPr>
          <p:cNvPr id="6" name="Picture 5">
            <a:extLst>
              <a:ext uri="{FF2B5EF4-FFF2-40B4-BE49-F238E27FC236}">
                <a16:creationId xmlns:a16="http://schemas.microsoft.com/office/drawing/2014/main" id="{88A79C28-49A9-DE4F-AA5D-F5010389AAE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97442" y="1149274"/>
            <a:ext cx="10636559" cy="5049508"/>
          </a:xfrm>
          <a:prstGeom prst="rect">
            <a:avLst/>
          </a:prstGeom>
        </p:spPr>
      </p:pic>
      <p:sp>
        <p:nvSpPr>
          <p:cNvPr id="7" name="Rectangle 6">
            <a:extLst>
              <a:ext uri="{FF2B5EF4-FFF2-40B4-BE49-F238E27FC236}">
                <a16:creationId xmlns:a16="http://schemas.microsoft.com/office/drawing/2014/main" id="{0D484AC2-4687-414A-BBB6-C0754D1E6A4E}"/>
              </a:ext>
            </a:extLst>
          </p:cNvPr>
          <p:cNvSpPr/>
          <p:nvPr/>
        </p:nvSpPr>
        <p:spPr>
          <a:xfrm>
            <a:off x="3424061" y="1789734"/>
            <a:ext cx="1371600" cy="3852334"/>
          </a:xfrm>
          <a:prstGeom prst="rect">
            <a:avLst/>
          </a:prstGeom>
          <a:gradFill flip="none" rotWithShape="1">
            <a:gsLst>
              <a:gs pos="0">
                <a:schemeClr val="accent1">
                  <a:satMod val="103000"/>
                  <a:lumMod val="102000"/>
                  <a:tint val="94000"/>
                  <a:alpha val="26000"/>
                </a:schemeClr>
              </a:gs>
              <a:gs pos="50000">
                <a:schemeClr val="accent1">
                  <a:satMod val="110000"/>
                  <a:lumMod val="100000"/>
                  <a:shade val="100000"/>
                  <a:alpha val="26000"/>
                </a:schemeClr>
              </a:gs>
              <a:gs pos="100000">
                <a:schemeClr val="accent1">
                  <a:lumMod val="99000"/>
                  <a:satMod val="120000"/>
                  <a:shade val="78000"/>
                  <a:alpha val="26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n-US">
              <a:solidFill>
                <a:srgbClr val="FFFFFF"/>
              </a:solidFill>
            </a:endParaRPr>
          </a:p>
        </p:txBody>
      </p:sp>
      <p:sp>
        <p:nvSpPr>
          <p:cNvPr id="10" name="TextBox 9">
            <a:extLst>
              <a:ext uri="{FF2B5EF4-FFF2-40B4-BE49-F238E27FC236}">
                <a16:creationId xmlns:a16="http://schemas.microsoft.com/office/drawing/2014/main" id="{DD983B86-B082-C344-AEB7-96759DC89BAD}"/>
              </a:ext>
            </a:extLst>
          </p:cNvPr>
          <p:cNvSpPr txBox="1"/>
          <p:nvPr/>
        </p:nvSpPr>
        <p:spPr>
          <a:xfrm>
            <a:off x="1" y="6577632"/>
            <a:ext cx="6752492" cy="261610"/>
          </a:xfrm>
          <a:prstGeom prst="rect">
            <a:avLst/>
          </a:prstGeom>
          <a:noFill/>
        </p:spPr>
        <p:txBody>
          <a:bodyPr wrap="square" rtlCol="0">
            <a:spAutoFit/>
          </a:bodyPr>
          <a:lstStyle/>
          <a:p>
            <a:r>
              <a:rPr lang="en-US" sz="1100" b="1" dirty="0"/>
              <a:t>Source: Ambassador Deborah </a:t>
            </a:r>
            <a:r>
              <a:rPr lang="en-US" sz="1100" b="1" dirty="0" err="1"/>
              <a:t>Birx</a:t>
            </a:r>
            <a:r>
              <a:rPr lang="en-US" sz="1100" b="1" dirty="0"/>
              <a:t> “Reaching young women and girls through comprehensive responses ”</a:t>
            </a:r>
          </a:p>
        </p:txBody>
      </p:sp>
      <p:sp>
        <p:nvSpPr>
          <p:cNvPr id="11" name="TextBox 10">
            <a:extLst>
              <a:ext uri="{FF2B5EF4-FFF2-40B4-BE49-F238E27FC236}">
                <a16:creationId xmlns:a16="http://schemas.microsoft.com/office/drawing/2014/main" id="{E967FB55-053C-0D4A-A311-15D50235BA9C}"/>
              </a:ext>
            </a:extLst>
          </p:cNvPr>
          <p:cNvSpPr txBox="1"/>
          <p:nvPr/>
        </p:nvSpPr>
        <p:spPr>
          <a:xfrm>
            <a:off x="6175022" y="6523771"/>
            <a:ext cx="1457739" cy="369332"/>
          </a:xfrm>
          <a:prstGeom prst="rect">
            <a:avLst/>
          </a:prstGeom>
          <a:noFill/>
        </p:spPr>
        <p:txBody>
          <a:bodyPr wrap="square" rtlCol="0">
            <a:spAutoFit/>
          </a:bodyPr>
          <a:lstStyle/>
          <a:p>
            <a:r>
              <a:rPr lang="en-US" dirty="0"/>
              <a:t>TUSS0101</a:t>
            </a:r>
          </a:p>
        </p:txBody>
      </p:sp>
    </p:spTree>
    <p:extLst>
      <p:ext uri="{BB962C8B-B14F-4D97-AF65-F5344CB8AC3E}">
        <p14:creationId xmlns:p14="http://schemas.microsoft.com/office/powerpoint/2010/main" val="2392893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F62CE-9C9E-BA4F-AFDA-AB89A1838C56}"/>
              </a:ext>
            </a:extLst>
          </p:cNvPr>
          <p:cNvSpPr>
            <a:spLocks noGrp="1"/>
          </p:cNvSpPr>
          <p:nvPr>
            <p:ph type="title"/>
          </p:nvPr>
        </p:nvSpPr>
        <p:spPr>
          <a:xfrm>
            <a:off x="647346" y="185544"/>
            <a:ext cx="10972800" cy="1143000"/>
          </a:xfrm>
        </p:spPr>
        <p:txBody>
          <a:bodyPr>
            <a:normAutofit/>
          </a:bodyPr>
          <a:lstStyle/>
          <a:p>
            <a:r>
              <a:rPr lang="en-GB" noProof="0" dirty="0"/>
              <a:t>DREAMS Core Package</a:t>
            </a:r>
          </a:p>
        </p:txBody>
      </p:sp>
      <p:grpSp>
        <p:nvGrpSpPr>
          <p:cNvPr id="4" name="Group 3">
            <a:extLst>
              <a:ext uri="{FF2B5EF4-FFF2-40B4-BE49-F238E27FC236}">
                <a16:creationId xmlns:a16="http://schemas.microsoft.com/office/drawing/2014/main" id="{59A7522E-9930-E94D-9F6D-387AEA89EFE5}"/>
              </a:ext>
            </a:extLst>
          </p:cNvPr>
          <p:cNvGrpSpPr/>
          <p:nvPr/>
        </p:nvGrpSpPr>
        <p:grpSpPr>
          <a:xfrm>
            <a:off x="2495688" y="1393340"/>
            <a:ext cx="7427344" cy="4735901"/>
            <a:chOff x="1919417" y="1543206"/>
            <a:chExt cx="8340811" cy="4856543"/>
          </a:xfrm>
        </p:grpSpPr>
        <p:pic>
          <p:nvPicPr>
            <p:cNvPr id="5" name="Google Shape;775;p100">
              <a:extLst>
                <a:ext uri="{FF2B5EF4-FFF2-40B4-BE49-F238E27FC236}">
                  <a16:creationId xmlns:a16="http://schemas.microsoft.com/office/drawing/2014/main" id="{E547A529-3876-7342-8F0C-9AC222E5ED25}"/>
                </a:ext>
              </a:extLst>
            </p:cNvPr>
            <p:cNvPicPr preferRelativeResize="0"/>
            <p:nvPr/>
          </p:nvPicPr>
          <p:blipFill rotWithShape="1">
            <a:blip r:embed="rId3">
              <a:alphaModFix/>
            </a:blip>
            <a:srcRect t="6197"/>
            <a:stretch/>
          </p:blipFill>
          <p:spPr>
            <a:xfrm>
              <a:off x="2373355" y="2219854"/>
              <a:ext cx="7544147" cy="3694670"/>
            </a:xfrm>
            <a:prstGeom prst="rect">
              <a:avLst/>
            </a:prstGeom>
            <a:noFill/>
            <a:ln>
              <a:noFill/>
            </a:ln>
          </p:spPr>
        </p:pic>
        <p:sp>
          <p:nvSpPr>
            <p:cNvPr id="6" name="Google Shape;776;p100">
              <a:extLst>
                <a:ext uri="{FF2B5EF4-FFF2-40B4-BE49-F238E27FC236}">
                  <a16:creationId xmlns:a16="http://schemas.microsoft.com/office/drawing/2014/main" id="{06B56558-4AC0-E845-A17D-115BC1A69BD6}"/>
                </a:ext>
              </a:extLst>
            </p:cNvPr>
            <p:cNvSpPr/>
            <p:nvPr/>
          </p:nvSpPr>
          <p:spPr>
            <a:xfrm>
              <a:off x="1919417" y="1543206"/>
              <a:ext cx="8340811" cy="4856543"/>
            </a:xfrm>
            <a:prstGeom prst="ellipse">
              <a:avLst/>
            </a:prstGeom>
            <a:noFill/>
            <a:ln w="12700" cap="flat" cmpd="sng">
              <a:solidFill>
                <a:srgbClr val="843736"/>
              </a:solidFill>
              <a:prstDash val="solid"/>
              <a:miter lim="800000"/>
              <a:headEnd type="none" w="sm" len="sm"/>
              <a:tailEnd type="none" w="sm" len="sm"/>
            </a:ln>
          </p:spPr>
          <p:txBody>
            <a:bodyPr spcFirstLastPara="1" wrap="square" lIns="51431" tIns="25706" rIns="51431" bIns="25706" anchor="ctr" anchorCtr="0">
              <a:noAutofit/>
            </a:bodyPr>
            <a:lstStyle/>
            <a:p>
              <a:pPr algn="ctr"/>
              <a:endParaRPr sz="1013">
                <a:solidFill>
                  <a:srgbClr val="FFFFFF"/>
                </a:solidFill>
                <a:latin typeface="Arial"/>
                <a:ea typeface="Arial"/>
                <a:cs typeface="Arial"/>
                <a:sym typeface="Arial"/>
              </a:endParaRPr>
            </a:p>
          </p:txBody>
        </p:sp>
        <p:sp>
          <p:nvSpPr>
            <p:cNvPr id="7" name="Google Shape;777;p100">
              <a:extLst>
                <a:ext uri="{FF2B5EF4-FFF2-40B4-BE49-F238E27FC236}">
                  <a16:creationId xmlns:a16="http://schemas.microsoft.com/office/drawing/2014/main" id="{73683F1C-C892-3448-A735-B6CBEDF891B5}"/>
                </a:ext>
              </a:extLst>
            </p:cNvPr>
            <p:cNvSpPr txBox="1"/>
            <p:nvPr/>
          </p:nvSpPr>
          <p:spPr>
            <a:xfrm>
              <a:off x="5236319" y="1543206"/>
              <a:ext cx="1537181" cy="276999"/>
            </a:xfrm>
            <a:prstGeom prst="rect">
              <a:avLst/>
            </a:prstGeom>
            <a:solidFill>
              <a:srgbClr val="FFC000"/>
            </a:solidFill>
            <a:ln>
              <a:noFill/>
            </a:ln>
          </p:spPr>
          <p:txBody>
            <a:bodyPr spcFirstLastPara="1" wrap="square" lIns="68569" tIns="34275" rIns="68569" bIns="34275" anchor="t" anchorCtr="0">
              <a:noAutofit/>
            </a:bodyPr>
            <a:lstStyle/>
            <a:p>
              <a:r>
                <a:rPr lang="en-US" sz="900" b="1">
                  <a:solidFill>
                    <a:srgbClr val="FF0000"/>
                  </a:solidFill>
                  <a:latin typeface="Arial"/>
                  <a:ea typeface="Arial"/>
                  <a:cs typeface="Arial"/>
                  <a:sym typeface="Arial"/>
                </a:rPr>
                <a:t> </a:t>
              </a:r>
              <a:r>
                <a:rPr lang="en-US" sz="900" b="1">
                  <a:solidFill>
                    <a:srgbClr val="000000"/>
                  </a:solidFill>
                  <a:latin typeface="Arial"/>
                  <a:ea typeface="Arial"/>
                  <a:cs typeface="Arial"/>
                  <a:sym typeface="Arial"/>
                </a:rPr>
                <a:t>COP Activities</a:t>
              </a:r>
              <a:endParaRPr sz="1350">
                <a:solidFill>
                  <a:srgbClr val="16181A"/>
                </a:solidFill>
                <a:latin typeface="Arial"/>
              </a:endParaRPr>
            </a:p>
          </p:txBody>
        </p:sp>
      </p:grpSp>
      <p:sp>
        <p:nvSpPr>
          <p:cNvPr id="8" name="TextBox 7">
            <a:extLst>
              <a:ext uri="{FF2B5EF4-FFF2-40B4-BE49-F238E27FC236}">
                <a16:creationId xmlns:a16="http://schemas.microsoft.com/office/drawing/2014/main" id="{BC8D4234-4E6D-8549-AC03-AB55923674BB}"/>
              </a:ext>
            </a:extLst>
          </p:cNvPr>
          <p:cNvSpPr txBox="1"/>
          <p:nvPr/>
        </p:nvSpPr>
        <p:spPr>
          <a:xfrm>
            <a:off x="1" y="6394752"/>
            <a:ext cx="6752492" cy="261610"/>
          </a:xfrm>
          <a:prstGeom prst="rect">
            <a:avLst/>
          </a:prstGeom>
          <a:solidFill>
            <a:schemeClr val="accent6">
              <a:lumMod val="40000"/>
              <a:lumOff val="60000"/>
            </a:schemeClr>
          </a:solidFill>
        </p:spPr>
        <p:txBody>
          <a:bodyPr wrap="square" rtlCol="0">
            <a:spAutoFit/>
          </a:bodyPr>
          <a:lstStyle/>
          <a:p>
            <a:r>
              <a:rPr lang="en-US" sz="1100" b="1" dirty="0"/>
              <a:t>Source: Ambassador Deborah </a:t>
            </a:r>
            <a:r>
              <a:rPr lang="en-US" sz="1100" b="1" dirty="0" err="1"/>
              <a:t>Birx</a:t>
            </a:r>
            <a:r>
              <a:rPr lang="en-US" sz="1100" b="1" dirty="0"/>
              <a:t> “Reaching young women and girls through comprehensive responses ”</a:t>
            </a:r>
          </a:p>
        </p:txBody>
      </p:sp>
      <p:sp>
        <p:nvSpPr>
          <p:cNvPr id="9" name="TextBox 8">
            <a:extLst>
              <a:ext uri="{FF2B5EF4-FFF2-40B4-BE49-F238E27FC236}">
                <a16:creationId xmlns:a16="http://schemas.microsoft.com/office/drawing/2014/main" id="{6891C603-A4C9-644F-86E6-7F525DC4A537}"/>
              </a:ext>
            </a:extLst>
          </p:cNvPr>
          <p:cNvSpPr txBox="1"/>
          <p:nvPr/>
        </p:nvSpPr>
        <p:spPr>
          <a:xfrm>
            <a:off x="6175022" y="6340891"/>
            <a:ext cx="1457739" cy="369332"/>
          </a:xfrm>
          <a:prstGeom prst="rect">
            <a:avLst/>
          </a:prstGeom>
          <a:solidFill>
            <a:schemeClr val="accent6">
              <a:lumMod val="40000"/>
              <a:lumOff val="60000"/>
            </a:schemeClr>
          </a:solidFill>
        </p:spPr>
        <p:txBody>
          <a:bodyPr wrap="square" rtlCol="0">
            <a:spAutoFit/>
          </a:bodyPr>
          <a:lstStyle/>
          <a:p>
            <a:r>
              <a:rPr lang="en-US" dirty="0"/>
              <a:t>TUSS0101</a:t>
            </a:r>
          </a:p>
        </p:txBody>
      </p:sp>
    </p:spTree>
    <p:extLst>
      <p:ext uri="{BB962C8B-B14F-4D97-AF65-F5344CB8AC3E}">
        <p14:creationId xmlns:p14="http://schemas.microsoft.com/office/powerpoint/2010/main" val="795504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466863" y="1676404"/>
            <a:ext cx="7408659" cy="36401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endParaRPr lang="en-US" sz="2000" dirty="0">
              <a:solidFill>
                <a:srgbClr val="1C1668"/>
              </a:solidFill>
              <a:latin typeface="Abadi MT Condensed Light"/>
              <a:cs typeface="Abadi MT Condensed Light"/>
            </a:endParaRPr>
          </a:p>
        </p:txBody>
      </p:sp>
      <p:sp>
        <p:nvSpPr>
          <p:cNvPr id="2" name="Title 1"/>
          <p:cNvSpPr>
            <a:spLocks noGrp="1"/>
          </p:cNvSpPr>
          <p:nvPr>
            <p:ph type="title"/>
          </p:nvPr>
        </p:nvSpPr>
        <p:spPr>
          <a:xfrm>
            <a:off x="2630542" y="144854"/>
            <a:ext cx="9448799" cy="942975"/>
          </a:xfrm>
          <a:noFill/>
        </p:spPr>
        <p:txBody>
          <a:bodyPr>
            <a:normAutofit fontScale="90000"/>
          </a:bodyPr>
          <a:lstStyle/>
          <a:p>
            <a:r>
              <a:rPr lang="en-GB" sz="4000" noProof="0" dirty="0">
                <a:solidFill>
                  <a:srgbClr val="002060"/>
                </a:solidFill>
              </a:rPr>
              <a:t>Average Percent Decline in DREAMS Districts </a:t>
            </a:r>
            <a:br>
              <a:rPr lang="en-GB" sz="4000" noProof="0" dirty="0">
                <a:solidFill>
                  <a:srgbClr val="002060"/>
                </a:solidFill>
              </a:rPr>
            </a:br>
            <a:r>
              <a:rPr lang="en-GB" sz="3100" noProof="0" dirty="0">
                <a:solidFill>
                  <a:srgbClr val="002060"/>
                </a:solidFill>
              </a:rPr>
              <a:t>2015-2018 Preliminary Data</a:t>
            </a:r>
            <a:br>
              <a:rPr lang="en-GB" sz="3100" noProof="0" dirty="0">
                <a:solidFill>
                  <a:srgbClr val="002060"/>
                </a:solidFill>
              </a:rPr>
            </a:br>
            <a:endParaRPr lang="en-GB" sz="2700" noProof="0" dirty="0">
              <a:solidFill>
                <a:srgbClr val="FF0000"/>
              </a:solidFill>
            </a:endParaRPr>
          </a:p>
        </p:txBody>
      </p:sp>
      <p:pic>
        <p:nvPicPr>
          <p:cNvPr id="4" name="Picture 3"/>
          <p:cNvPicPr>
            <a:picLocks noChangeAspect="1"/>
          </p:cNvPicPr>
          <p:nvPr/>
        </p:nvPicPr>
        <p:blipFill rotWithShape="1">
          <a:blip r:embed="rId3"/>
          <a:srcRect t="2976"/>
          <a:stretch/>
        </p:blipFill>
        <p:spPr>
          <a:xfrm>
            <a:off x="1718457" y="1910579"/>
            <a:ext cx="8755095" cy="3884740"/>
          </a:xfrm>
          <a:prstGeom prst="rect">
            <a:avLst/>
          </a:prstGeom>
        </p:spPr>
      </p:pic>
      <p:sp>
        <p:nvSpPr>
          <p:cNvPr id="6" name="TextBox 5"/>
          <p:cNvSpPr txBox="1"/>
          <p:nvPr/>
        </p:nvSpPr>
        <p:spPr>
          <a:xfrm>
            <a:off x="4834363" y="6119331"/>
            <a:ext cx="5041159" cy="307777"/>
          </a:xfrm>
          <a:prstGeom prst="rect">
            <a:avLst/>
          </a:prstGeom>
          <a:noFill/>
        </p:spPr>
        <p:txBody>
          <a:bodyPr wrap="square" rtlCol="0">
            <a:spAutoFit/>
          </a:bodyPr>
          <a:lstStyle/>
          <a:p>
            <a:pPr>
              <a:defRPr/>
            </a:pPr>
            <a:r>
              <a:rPr lang="en-US" sz="1400" i="1" dirty="0">
                <a:solidFill>
                  <a:srgbClr val="16181A"/>
                </a:solidFill>
                <a:latin typeface="Arial"/>
              </a:rPr>
              <a:t>Note: S/GAC is finalizing data.</a:t>
            </a:r>
          </a:p>
        </p:txBody>
      </p:sp>
      <p:sp>
        <p:nvSpPr>
          <p:cNvPr id="7" name="TextBox 6">
            <a:extLst>
              <a:ext uri="{FF2B5EF4-FFF2-40B4-BE49-F238E27FC236}">
                <a16:creationId xmlns:a16="http://schemas.microsoft.com/office/drawing/2014/main" id="{5F01940B-0DC5-2949-8A37-68A62357DB12}"/>
              </a:ext>
            </a:extLst>
          </p:cNvPr>
          <p:cNvSpPr txBox="1"/>
          <p:nvPr/>
        </p:nvSpPr>
        <p:spPr>
          <a:xfrm>
            <a:off x="1" y="6131862"/>
            <a:ext cx="6752492" cy="261610"/>
          </a:xfrm>
          <a:prstGeom prst="rect">
            <a:avLst/>
          </a:prstGeom>
          <a:solidFill>
            <a:schemeClr val="bg1"/>
          </a:solidFill>
        </p:spPr>
        <p:txBody>
          <a:bodyPr wrap="square" rtlCol="0">
            <a:spAutoFit/>
          </a:bodyPr>
          <a:lstStyle/>
          <a:p>
            <a:r>
              <a:rPr lang="en-US" sz="1100" b="1" dirty="0"/>
              <a:t>Source: Ambassador Deborah </a:t>
            </a:r>
            <a:r>
              <a:rPr lang="en-US" sz="1100" b="1" dirty="0" err="1"/>
              <a:t>Birx</a:t>
            </a:r>
            <a:r>
              <a:rPr lang="en-US" sz="1100" b="1" dirty="0"/>
              <a:t> “Reaching young women and girls through comprehensive responses ”</a:t>
            </a:r>
          </a:p>
        </p:txBody>
      </p:sp>
      <p:sp>
        <p:nvSpPr>
          <p:cNvPr id="8" name="TextBox 7">
            <a:extLst>
              <a:ext uri="{FF2B5EF4-FFF2-40B4-BE49-F238E27FC236}">
                <a16:creationId xmlns:a16="http://schemas.microsoft.com/office/drawing/2014/main" id="{88163920-DC3A-2C4B-83A7-DB267D34B75B}"/>
              </a:ext>
            </a:extLst>
          </p:cNvPr>
          <p:cNvSpPr txBox="1"/>
          <p:nvPr/>
        </p:nvSpPr>
        <p:spPr>
          <a:xfrm>
            <a:off x="6175022" y="6078001"/>
            <a:ext cx="1457739" cy="369332"/>
          </a:xfrm>
          <a:prstGeom prst="rect">
            <a:avLst/>
          </a:prstGeom>
          <a:solidFill>
            <a:schemeClr val="bg1"/>
          </a:solidFill>
        </p:spPr>
        <p:txBody>
          <a:bodyPr wrap="square" rtlCol="0">
            <a:spAutoFit/>
          </a:bodyPr>
          <a:lstStyle/>
          <a:p>
            <a:r>
              <a:rPr lang="en-US" dirty="0"/>
              <a:t>TUSS0101</a:t>
            </a:r>
          </a:p>
        </p:txBody>
      </p:sp>
    </p:spTree>
    <p:extLst>
      <p:ext uri="{BB962C8B-B14F-4D97-AF65-F5344CB8AC3E}">
        <p14:creationId xmlns:p14="http://schemas.microsoft.com/office/powerpoint/2010/main" val="958126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3057"/>
            <a:ext cx="10972800" cy="457196"/>
          </a:xfrm>
        </p:spPr>
        <p:txBody>
          <a:bodyPr>
            <a:normAutofit fontScale="90000"/>
          </a:bodyPr>
          <a:lstStyle/>
          <a:p>
            <a:r>
              <a:rPr lang="en-GB" noProof="0" dirty="0"/>
              <a:t>LINKAGES’ strategic information operational framework</a:t>
            </a:r>
          </a:p>
        </p:txBody>
      </p:sp>
      <p:sp>
        <p:nvSpPr>
          <p:cNvPr id="12" name="Rectangle 11">
            <a:extLst>
              <a:ext uri="{FF2B5EF4-FFF2-40B4-BE49-F238E27FC236}">
                <a16:creationId xmlns:a16="http://schemas.microsoft.com/office/drawing/2014/main" id="{F660D621-273D-4C04-903C-FB41F4D0CC6C}"/>
              </a:ext>
            </a:extLst>
          </p:cNvPr>
          <p:cNvSpPr/>
          <p:nvPr/>
        </p:nvSpPr>
        <p:spPr>
          <a:xfrm>
            <a:off x="7053868" y="1252296"/>
            <a:ext cx="2553768" cy="649962"/>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Franklin Gothic Book" panose="020B0503020102020204" pitchFamily="34" charset="0"/>
              </a:rPr>
              <a:t>Programmatic mapping, PLACE, IBBS</a:t>
            </a:r>
          </a:p>
        </p:txBody>
      </p:sp>
      <p:cxnSp>
        <p:nvCxnSpPr>
          <p:cNvPr id="5" name="Straight Arrow Connector 4">
            <a:extLst>
              <a:ext uri="{FF2B5EF4-FFF2-40B4-BE49-F238E27FC236}">
                <a16:creationId xmlns:a16="http://schemas.microsoft.com/office/drawing/2014/main" id="{CEE002D3-81DF-480E-9889-85F60927E74D}"/>
              </a:ext>
            </a:extLst>
          </p:cNvPr>
          <p:cNvCxnSpPr>
            <a:cxnSpLocks/>
            <a:endCxn id="13" idx="0"/>
          </p:cNvCxnSpPr>
          <p:nvPr/>
        </p:nvCxnSpPr>
        <p:spPr>
          <a:xfrm>
            <a:off x="6556665" y="1866351"/>
            <a:ext cx="2343705" cy="1941358"/>
          </a:xfrm>
          <a:prstGeom prst="straightConnector1">
            <a:avLst/>
          </a:prstGeom>
          <a:ln w="76200">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F95FF765-D9C2-44BD-9063-74CBB800FAB4}"/>
              </a:ext>
            </a:extLst>
          </p:cNvPr>
          <p:cNvCxnSpPr>
            <a:cxnSpLocks/>
            <a:endCxn id="3" idx="3"/>
          </p:cNvCxnSpPr>
          <p:nvPr/>
        </p:nvCxnSpPr>
        <p:spPr>
          <a:xfrm flipV="1">
            <a:off x="3389540" y="2143917"/>
            <a:ext cx="1852966" cy="2068487"/>
          </a:xfrm>
          <a:prstGeom prst="straightConnector1">
            <a:avLst/>
          </a:prstGeom>
          <a:ln w="76200">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1F297634-2EB6-4B4F-82F3-2DF08243D298}"/>
              </a:ext>
            </a:extLst>
          </p:cNvPr>
          <p:cNvCxnSpPr>
            <a:cxnSpLocks/>
            <a:endCxn id="14" idx="6"/>
          </p:cNvCxnSpPr>
          <p:nvPr/>
        </p:nvCxnSpPr>
        <p:spPr>
          <a:xfrm flipH="1">
            <a:off x="4820858" y="4505418"/>
            <a:ext cx="3357371" cy="7934"/>
          </a:xfrm>
          <a:prstGeom prst="straightConnector1">
            <a:avLst/>
          </a:prstGeom>
          <a:ln w="76200">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66294002-9917-481B-9535-AFE14552E469}"/>
              </a:ext>
            </a:extLst>
          </p:cNvPr>
          <p:cNvSpPr/>
          <p:nvPr/>
        </p:nvSpPr>
        <p:spPr>
          <a:xfrm>
            <a:off x="9636410" y="2893210"/>
            <a:ext cx="2038058" cy="16637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Franklin Gothic Book" panose="020B0503020102020204" pitchFamily="34" charset="0"/>
              </a:rPr>
              <a:t>Microplanning: </a:t>
            </a:r>
            <a:r>
              <a:rPr lang="en-US" sz="1600" dirty="0">
                <a:solidFill>
                  <a:schemeClr val="bg1"/>
                </a:solidFill>
                <a:latin typeface="Franklin Gothic Book" panose="020B0503020102020204" pitchFamily="34" charset="0"/>
              </a:rPr>
              <a:t>prevention, test, enroll, retain, </a:t>
            </a:r>
            <a:br>
              <a:rPr lang="en-US" sz="1600" dirty="0">
                <a:solidFill>
                  <a:schemeClr val="bg1"/>
                </a:solidFill>
                <a:latin typeface="Franklin Gothic Book" panose="020B0503020102020204" pitchFamily="34" charset="0"/>
              </a:rPr>
            </a:br>
            <a:r>
              <a:rPr lang="en-US" sz="1600" dirty="0">
                <a:solidFill>
                  <a:schemeClr val="bg1"/>
                </a:solidFill>
                <a:latin typeface="Franklin Gothic Book" panose="020B0503020102020204" pitchFamily="34" charset="0"/>
              </a:rPr>
              <a:t>re-engage</a:t>
            </a:r>
          </a:p>
        </p:txBody>
      </p:sp>
      <p:sp>
        <p:nvSpPr>
          <p:cNvPr id="21" name="Rectangle 20">
            <a:extLst>
              <a:ext uri="{FF2B5EF4-FFF2-40B4-BE49-F238E27FC236}">
                <a16:creationId xmlns:a16="http://schemas.microsoft.com/office/drawing/2014/main" id="{C2312F67-D01E-4B91-A786-421384BF9BCE}"/>
              </a:ext>
            </a:extLst>
          </p:cNvPr>
          <p:cNvSpPr/>
          <p:nvPr/>
        </p:nvSpPr>
        <p:spPr>
          <a:xfrm>
            <a:off x="4021204" y="4959714"/>
            <a:ext cx="4559968" cy="963605"/>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Franklin Gothic Book" panose="020B0503020102020204" pitchFamily="34" charset="0"/>
              </a:rPr>
              <a:t>Routine system to measure performance: </a:t>
            </a:r>
          </a:p>
          <a:p>
            <a:pPr algn="ctr"/>
            <a:r>
              <a:rPr lang="en-US" sz="1600" dirty="0">
                <a:solidFill>
                  <a:schemeClr val="bg1"/>
                </a:solidFill>
                <a:latin typeface="Franklin Gothic Book" panose="020B0503020102020204" pitchFamily="34" charset="0"/>
              </a:rPr>
              <a:t>data quality, tracking along the cascade</a:t>
            </a:r>
            <a:r>
              <a:rPr lang="en-US" sz="1600">
                <a:solidFill>
                  <a:schemeClr val="bg1"/>
                </a:solidFill>
                <a:latin typeface="Franklin Gothic Book" panose="020B0503020102020204" pitchFamily="34" charset="0"/>
              </a:rPr>
              <a:t>, </a:t>
            </a:r>
            <a:br>
              <a:rPr lang="en-US" sz="1600">
                <a:solidFill>
                  <a:schemeClr val="bg1"/>
                </a:solidFill>
                <a:latin typeface="Franklin Gothic Book" panose="020B0503020102020204" pitchFamily="34" charset="0"/>
              </a:rPr>
            </a:br>
            <a:r>
              <a:rPr lang="en-US" sz="1600">
                <a:solidFill>
                  <a:schemeClr val="bg1"/>
                </a:solidFill>
                <a:latin typeface="Franklin Gothic Book" panose="020B0503020102020204" pitchFamily="34" charset="0"/>
              </a:rPr>
              <a:t>capacity-building</a:t>
            </a:r>
            <a:r>
              <a:rPr lang="en-US" sz="1600" dirty="0">
                <a:solidFill>
                  <a:schemeClr val="bg1"/>
                </a:solidFill>
                <a:latin typeface="Franklin Gothic Book" panose="020B0503020102020204" pitchFamily="34" charset="0"/>
              </a:rPr>
              <a:t>, electronic system</a:t>
            </a:r>
          </a:p>
        </p:txBody>
      </p:sp>
      <p:sp>
        <p:nvSpPr>
          <p:cNvPr id="22" name="Rectangle 21">
            <a:extLst>
              <a:ext uri="{FF2B5EF4-FFF2-40B4-BE49-F238E27FC236}">
                <a16:creationId xmlns:a16="http://schemas.microsoft.com/office/drawing/2014/main" id="{CE2A82ED-16D9-4F72-9819-70EEC355380A}"/>
              </a:ext>
            </a:extLst>
          </p:cNvPr>
          <p:cNvSpPr/>
          <p:nvPr/>
        </p:nvSpPr>
        <p:spPr>
          <a:xfrm>
            <a:off x="541733" y="2913558"/>
            <a:ext cx="2131638" cy="1774724"/>
          </a:xfrm>
          <a:prstGeom prst="rect">
            <a:avLst/>
          </a:prstGeom>
          <a:solidFill>
            <a:srgbClr val="EF41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nSpc>
                <a:spcPct val="95000"/>
              </a:lnSpc>
              <a:spcBef>
                <a:spcPts val="600"/>
              </a:spcBef>
              <a:buFont typeface="Arial" panose="020B0604020202020204" pitchFamily="34" charset="0"/>
              <a:buChar char="•"/>
            </a:pPr>
            <a:r>
              <a:rPr lang="en-US" sz="1600" b="1" dirty="0">
                <a:solidFill>
                  <a:schemeClr val="bg1"/>
                </a:solidFill>
                <a:latin typeface="Franklin Gothic Book" panose="020B0503020102020204" pitchFamily="34" charset="0"/>
              </a:rPr>
              <a:t>Measure outcomes and impact</a:t>
            </a:r>
          </a:p>
          <a:p>
            <a:pPr marL="285750" indent="-285750">
              <a:lnSpc>
                <a:spcPct val="95000"/>
              </a:lnSpc>
              <a:spcBef>
                <a:spcPts val="600"/>
              </a:spcBef>
              <a:buFont typeface="Arial" panose="020B0604020202020204" pitchFamily="34" charset="0"/>
              <a:buChar char="•"/>
            </a:pPr>
            <a:r>
              <a:rPr lang="en-US" sz="1600" b="1" dirty="0">
                <a:solidFill>
                  <a:schemeClr val="bg1"/>
                </a:solidFill>
                <a:latin typeface="Franklin Gothic Book" panose="020B0503020102020204" pitchFamily="34" charset="0"/>
              </a:rPr>
              <a:t>Use simple approaches</a:t>
            </a:r>
          </a:p>
          <a:p>
            <a:pPr marL="285750" indent="-285750">
              <a:lnSpc>
                <a:spcPct val="95000"/>
              </a:lnSpc>
              <a:spcBef>
                <a:spcPts val="600"/>
              </a:spcBef>
              <a:buFont typeface="Arial" panose="020B0604020202020204" pitchFamily="34" charset="0"/>
              <a:buChar char="•"/>
            </a:pPr>
            <a:r>
              <a:rPr lang="en-US" sz="1600" b="1" dirty="0">
                <a:solidFill>
                  <a:schemeClr val="bg1"/>
                </a:solidFill>
                <a:latin typeface="Franklin Gothic Book" panose="020B0503020102020204" pitchFamily="34" charset="0"/>
              </a:rPr>
              <a:t>Small area measurements </a:t>
            </a:r>
          </a:p>
        </p:txBody>
      </p:sp>
      <p:sp>
        <p:nvSpPr>
          <p:cNvPr id="4" name="Oval 3">
            <a:extLst>
              <a:ext uri="{FF2B5EF4-FFF2-40B4-BE49-F238E27FC236}">
                <a16:creationId xmlns:a16="http://schemas.microsoft.com/office/drawing/2014/main" id="{D10335C1-0597-48CF-A220-F89B6D60E670}"/>
              </a:ext>
            </a:extLst>
          </p:cNvPr>
          <p:cNvSpPr/>
          <p:nvPr/>
        </p:nvSpPr>
        <p:spPr>
          <a:xfrm>
            <a:off x="5137380" y="2734460"/>
            <a:ext cx="1852966" cy="1177604"/>
          </a:xfrm>
          <a:prstGeom prst="ellipse">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Franklin Gothic Book" panose="020B0503020102020204" pitchFamily="34" charset="0"/>
              </a:rPr>
              <a:t>Performance improvement</a:t>
            </a:r>
          </a:p>
        </p:txBody>
      </p:sp>
      <p:sp>
        <p:nvSpPr>
          <p:cNvPr id="3" name="Oval 2">
            <a:extLst>
              <a:ext uri="{FF2B5EF4-FFF2-40B4-BE49-F238E27FC236}">
                <a16:creationId xmlns:a16="http://schemas.microsoft.com/office/drawing/2014/main" id="{72403149-65B8-45FD-AFF2-B087636B2105}"/>
              </a:ext>
            </a:extLst>
          </p:cNvPr>
          <p:cNvSpPr/>
          <p:nvPr/>
        </p:nvSpPr>
        <p:spPr>
          <a:xfrm>
            <a:off x="4899278" y="927720"/>
            <a:ext cx="2343705" cy="1424863"/>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Franklin Gothic Book" panose="020B0503020102020204" pitchFamily="34" charset="0"/>
              </a:rPr>
              <a:t>Understand the population and situation </a:t>
            </a:r>
          </a:p>
        </p:txBody>
      </p:sp>
      <p:sp>
        <p:nvSpPr>
          <p:cNvPr id="13" name="Oval 12">
            <a:extLst>
              <a:ext uri="{FF2B5EF4-FFF2-40B4-BE49-F238E27FC236}">
                <a16:creationId xmlns:a16="http://schemas.microsoft.com/office/drawing/2014/main" id="{73AF7E3E-7F8A-40D7-ACD5-3125CDF36C23}"/>
              </a:ext>
            </a:extLst>
          </p:cNvPr>
          <p:cNvSpPr/>
          <p:nvPr/>
        </p:nvSpPr>
        <p:spPr>
          <a:xfrm>
            <a:off x="7728517" y="3807709"/>
            <a:ext cx="2343705" cy="1424863"/>
          </a:xfrm>
          <a:prstGeom prst="ellipse">
            <a:avLst/>
          </a:prstGeom>
          <a:solidFill>
            <a:srgbClr val="655E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Franklin Gothic Book" panose="020B0503020102020204" pitchFamily="34" charset="0"/>
              </a:rPr>
              <a:t>Plan and implement the response</a:t>
            </a:r>
          </a:p>
        </p:txBody>
      </p:sp>
      <p:sp>
        <p:nvSpPr>
          <p:cNvPr id="14" name="Oval 13">
            <a:extLst>
              <a:ext uri="{FF2B5EF4-FFF2-40B4-BE49-F238E27FC236}">
                <a16:creationId xmlns:a16="http://schemas.microsoft.com/office/drawing/2014/main" id="{87C51665-FDF1-4C86-A9A3-F4E9E238CEB0}"/>
              </a:ext>
            </a:extLst>
          </p:cNvPr>
          <p:cNvSpPr/>
          <p:nvPr/>
        </p:nvSpPr>
        <p:spPr>
          <a:xfrm>
            <a:off x="2477153" y="3800920"/>
            <a:ext cx="2343705" cy="1424863"/>
          </a:xfrm>
          <a:prstGeom prst="ellipse">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Franklin Gothic Book" panose="020B0503020102020204" pitchFamily="34" charset="0"/>
              </a:rPr>
              <a:t>Monitor and evaluate </a:t>
            </a:r>
          </a:p>
        </p:txBody>
      </p:sp>
      <p:sp>
        <p:nvSpPr>
          <p:cNvPr id="15" name="TextBox 14">
            <a:extLst>
              <a:ext uri="{FF2B5EF4-FFF2-40B4-BE49-F238E27FC236}">
                <a16:creationId xmlns:a16="http://schemas.microsoft.com/office/drawing/2014/main" id="{EF4310CF-58A3-304D-A9AD-1ED9EFF0045A}"/>
              </a:ext>
            </a:extLst>
          </p:cNvPr>
          <p:cNvSpPr txBox="1"/>
          <p:nvPr/>
        </p:nvSpPr>
        <p:spPr>
          <a:xfrm>
            <a:off x="0" y="5626836"/>
            <a:ext cx="4187687" cy="430887"/>
          </a:xfrm>
          <a:prstGeom prst="rect">
            <a:avLst/>
          </a:prstGeom>
          <a:noFill/>
        </p:spPr>
        <p:txBody>
          <a:bodyPr wrap="square" rtlCol="0">
            <a:spAutoFit/>
          </a:bodyPr>
          <a:lstStyle/>
          <a:p>
            <a:r>
              <a:rPr lang="en-US" sz="1100" b="1" dirty="0"/>
              <a:t>Source: </a:t>
            </a:r>
            <a:r>
              <a:rPr lang="en-US" sz="1100" b="1" dirty="0" err="1"/>
              <a:t>Navindra</a:t>
            </a:r>
            <a:r>
              <a:rPr lang="en-US" sz="1100" b="1" dirty="0"/>
              <a:t> Persaud “Use of data to monitor and improve key population-focused programming ”</a:t>
            </a:r>
          </a:p>
        </p:txBody>
      </p:sp>
      <p:sp>
        <p:nvSpPr>
          <p:cNvPr id="16" name="TextBox 15">
            <a:extLst>
              <a:ext uri="{FF2B5EF4-FFF2-40B4-BE49-F238E27FC236}">
                <a16:creationId xmlns:a16="http://schemas.microsoft.com/office/drawing/2014/main" id="{FAB9230E-9E81-9C41-929D-E5DA560787E1}"/>
              </a:ext>
            </a:extLst>
          </p:cNvPr>
          <p:cNvSpPr txBox="1"/>
          <p:nvPr/>
        </p:nvSpPr>
        <p:spPr>
          <a:xfrm>
            <a:off x="46137" y="6032698"/>
            <a:ext cx="1126925" cy="369332"/>
          </a:xfrm>
          <a:prstGeom prst="rect">
            <a:avLst/>
          </a:prstGeom>
          <a:noFill/>
        </p:spPr>
        <p:txBody>
          <a:bodyPr wrap="square" rtlCol="0">
            <a:spAutoFit/>
          </a:bodyPr>
          <a:lstStyle/>
          <a:p>
            <a:r>
              <a:rPr lang="en-US" dirty="0"/>
              <a:t>TUSS0104</a:t>
            </a:r>
          </a:p>
        </p:txBody>
      </p:sp>
    </p:spTree>
    <p:extLst>
      <p:ext uri="{BB962C8B-B14F-4D97-AF65-F5344CB8AC3E}">
        <p14:creationId xmlns:p14="http://schemas.microsoft.com/office/powerpoint/2010/main" val="728923674"/>
      </p:ext>
    </p:extLst>
  </p:cSld>
  <p:clrMapOvr>
    <a:masterClrMapping/>
  </p:clrMapOvr>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17108</TotalTime>
  <Words>2338</Words>
  <Application>Microsoft Macintosh PowerPoint</Application>
  <PresentationFormat>Widescreen</PresentationFormat>
  <Paragraphs>262</Paragraphs>
  <Slides>30</Slides>
  <Notes>11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1" baseType="lpstr">
      <vt:lpstr>Abadi MT Condensed Light</vt:lpstr>
      <vt:lpstr>Arial</vt:lpstr>
      <vt:lpstr>Avenir Black</vt:lpstr>
      <vt:lpstr>Avenir Medium</vt:lpstr>
      <vt:lpstr>Calibri</vt:lpstr>
      <vt:lpstr>Cambria Math</vt:lpstr>
      <vt:lpstr>Franklin Gothic Book</vt:lpstr>
      <vt:lpstr>Raleway</vt:lpstr>
      <vt:lpstr>Wingdings</vt:lpstr>
      <vt:lpstr>AIDS 2016_Template</vt:lpstr>
      <vt:lpstr>Worksheet</vt:lpstr>
      <vt:lpstr>Track D rapporteurs: Social, behavioural and implementation science</vt:lpstr>
      <vt:lpstr>Track D rapporteurs team</vt:lpstr>
      <vt:lpstr>Background </vt:lpstr>
      <vt:lpstr>Overview: Social, behavioural and implementation science</vt:lpstr>
      <vt:lpstr>Accurate and timely data is the core of good programming design, implementation, and evolution of programs</vt:lpstr>
      <vt:lpstr>PowerPoint Presentation</vt:lpstr>
      <vt:lpstr>DREAMS Core Package</vt:lpstr>
      <vt:lpstr>Average Percent Decline in DREAMS Districts  2015-2018 Preliminary Data </vt:lpstr>
      <vt:lpstr>LINKAGES’ strategic information operational framework</vt:lpstr>
      <vt:lpstr>Impact of Development Assistance in 174 recipients Health Impact – HIV &amp; TB</vt:lpstr>
      <vt:lpstr>Involving of the community is critical for programmatic success</vt:lpstr>
      <vt:lpstr>PowerPoint Presentation</vt:lpstr>
      <vt:lpstr>PowerPoint Presentation</vt:lpstr>
      <vt:lpstr>Community involvement all along. Designing interventions and generating evidence</vt:lpstr>
      <vt:lpstr>Community engagement in clinical trials</vt:lpstr>
      <vt:lpstr>Culturally mindful interventions that address structural complex barriers and problems</vt:lpstr>
      <vt:lpstr>Reduction on stigma for testing among men (Sawa Sawa intervention, Mozambique)</vt:lpstr>
      <vt:lpstr>Another example of multi-level interventions: effect of consistent access to school feeding on delay of risk sexual behaviours in South Africa</vt:lpstr>
      <vt:lpstr>Laws and context exacerbate or alleviate vulnerability and risk</vt:lpstr>
      <vt:lpstr>Laws Shaping HIV response</vt:lpstr>
      <vt:lpstr>Network influences on substance abuse and HIV </vt:lpstr>
      <vt:lpstr>Stigma and decisions: Impact of stigma along the cascade</vt:lpstr>
      <vt:lpstr>Summary of Key Findings </vt:lpstr>
      <vt:lpstr>Types of Stigma</vt:lpstr>
      <vt:lpstr>25% discontinuation in PrEP and its predictors in Australia</vt:lpstr>
      <vt:lpstr>13% PrEP discontinuation in Brazil; predictors </vt:lpstr>
      <vt:lpstr>Intervention Level</vt:lpstr>
      <vt:lpstr>Recommendations</vt:lpstr>
      <vt:lpstr>Key messages</vt:lpstr>
      <vt:lpstr>Thank you</vt:lpstr>
    </vt:vector>
  </TitlesOfParts>
  <Company>Microsoft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Sergio Bautista</cp:lastModifiedBy>
  <cp:revision>97</cp:revision>
  <cp:lastPrinted>2017-01-16T15:31:13Z</cp:lastPrinted>
  <dcterms:created xsi:type="dcterms:W3CDTF">2017-01-13T09:09:35Z</dcterms:created>
  <dcterms:modified xsi:type="dcterms:W3CDTF">2019-07-24T22:37:55Z</dcterms:modified>
</cp:coreProperties>
</file>